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0" y="4087564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5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C00E1B-80D9-448D-96C9-92824707898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6DBA791-E31E-456F-ACEC-8C2CB9BAAA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Zero-Based Budgeting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Nicholas A Curran, CPA</a:t>
            </a:r>
          </a:p>
          <a:p>
            <a:r>
              <a:rPr lang="en-US" dirty="0" smtClean="0"/>
              <a:t>Founder</a:t>
            </a:r>
          </a:p>
          <a:p>
            <a:r>
              <a:rPr lang="en-US" dirty="0" smtClean="0"/>
              <a:t>Numbers 4 Nonprofits LLC</a:t>
            </a:r>
            <a:endParaRPr lang="en-US" dirty="0"/>
          </a:p>
        </p:txBody>
      </p:sp>
      <p:pic>
        <p:nvPicPr>
          <p:cNvPr id="4098" name="Picture 2" descr="M:\Numbers 4 Nonprofits\Admin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562600"/>
            <a:ext cx="20574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3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2675468"/>
            <a:ext cx="7408333" cy="3572933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Debt payments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order to cover the principal portion of debt payments, we will need to budget a surplus.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Replacement reserves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If we own our facility, do we have a plan for building up reserves to replace roofs, furnaces, </a:t>
            </a:r>
            <a:r>
              <a:rPr lang="en-US" dirty="0" err="1" smtClean="0"/>
              <a:t>etc</a:t>
            </a:r>
            <a:r>
              <a:rPr lang="en-US" dirty="0" smtClean="0"/>
              <a:t>?   Surplus budgeting is a must.  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Cost reimbursement grants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These grants are often paid 30-90 days after expenses have been incurred.  How do we float those expenses in the interim?  Line of credit or cash reserves? 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Pledge payments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Does our budgeted income include pledges that may be collected in subsequent years?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What is the timing of payments on past pledges?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items to consider when budgeting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Bring it together then compare to prior years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771026"/>
              </p:ext>
            </p:extLst>
          </p:nvPr>
        </p:nvGraphicFramePr>
        <p:xfrm>
          <a:off x="381004" y="1981203"/>
          <a:ext cx="8288120" cy="4525960"/>
        </p:xfrm>
        <a:graphic>
          <a:graphicData uri="http://schemas.openxmlformats.org/drawingml/2006/table">
            <a:tbl>
              <a:tblPr/>
              <a:tblGrid>
                <a:gridCol w="1592576"/>
                <a:gridCol w="159818"/>
                <a:gridCol w="930871"/>
                <a:gridCol w="159818"/>
                <a:gridCol w="930871"/>
                <a:gridCol w="134584"/>
                <a:gridCol w="930871"/>
                <a:gridCol w="134584"/>
                <a:gridCol w="897226"/>
                <a:gridCol w="145799"/>
                <a:gridCol w="1000967"/>
                <a:gridCol w="134584"/>
                <a:gridCol w="1000967"/>
                <a:gridCol w="134584"/>
              </a:tblGrid>
              <a:tr h="2656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Projected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Projected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6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Diff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 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 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8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Grants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Fundraising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Donations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821,000.00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Personnel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Rent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Office Supplies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Insurance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Program Costs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Event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Printing/Copying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819,000.00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743,000.00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-28,000.00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678,000.00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652,000.00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Surplus Deficit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55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 that it’s done . . .</a:t>
            </a:r>
            <a:endParaRPr lang="en-US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09600" y="1646238"/>
            <a:ext cx="7772400" cy="5164137"/>
            <a:chOff x="384" y="1037"/>
            <a:chExt cx="4896" cy="325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84" y="1037"/>
              <a:ext cx="4896" cy="3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404" y="1129"/>
              <a:ext cx="4936" cy="2840"/>
              <a:chOff x="404" y="1129"/>
              <a:chExt cx="4936" cy="2840"/>
            </a:xfrm>
          </p:grpSpPr>
          <p:sp>
            <p:nvSpPr>
              <p:cNvPr id="2426" name="Rectangle 5"/>
              <p:cNvSpPr>
                <a:spLocks noChangeArrowheads="1"/>
              </p:cNvSpPr>
              <p:nvPr/>
            </p:nvSpPr>
            <p:spPr bwMode="auto">
              <a:xfrm>
                <a:off x="1826" y="2398"/>
                <a:ext cx="602" cy="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7" name="Rectangle 6"/>
              <p:cNvSpPr>
                <a:spLocks noChangeArrowheads="1"/>
              </p:cNvSpPr>
              <p:nvPr/>
            </p:nvSpPr>
            <p:spPr bwMode="auto">
              <a:xfrm>
                <a:off x="1998" y="1129"/>
                <a:ext cx="33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Actual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8" name="Rectangle 7"/>
              <p:cNvSpPr>
                <a:spLocks noChangeArrowheads="1"/>
              </p:cNvSpPr>
              <p:nvPr/>
            </p:nvSpPr>
            <p:spPr bwMode="auto">
              <a:xfrm>
                <a:off x="2634" y="1129"/>
                <a:ext cx="46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Projected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9" name="Rectangle 8"/>
              <p:cNvSpPr>
                <a:spLocks noChangeArrowheads="1"/>
              </p:cNvSpPr>
              <p:nvPr/>
            </p:nvSpPr>
            <p:spPr bwMode="auto">
              <a:xfrm>
                <a:off x="3275" y="1129"/>
                <a:ext cx="71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Total Projected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0" name="Rectangle 9"/>
              <p:cNvSpPr>
                <a:spLocks noChangeArrowheads="1"/>
              </p:cNvSpPr>
              <p:nvPr/>
            </p:nvSpPr>
            <p:spPr bwMode="auto">
              <a:xfrm>
                <a:off x="4076" y="1129"/>
                <a:ext cx="70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Annual Budget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1" name="Rectangle 10"/>
              <p:cNvSpPr>
                <a:spLocks noChangeArrowheads="1"/>
              </p:cNvSpPr>
              <p:nvPr/>
            </p:nvSpPr>
            <p:spPr bwMode="auto">
              <a:xfrm>
                <a:off x="1853" y="1216"/>
                <a:ext cx="62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Jan-Feb 2014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2" name="Rectangle 11"/>
              <p:cNvSpPr>
                <a:spLocks noChangeArrowheads="1"/>
              </p:cNvSpPr>
              <p:nvPr/>
            </p:nvSpPr>
            <p:spPr bwMode="auto">
              <a:xfrm>
                <a:off x="2561" y="1216"/>
                <a:ext cx="64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Mar-Dec 2014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3" name="Rectangle 12"/>
              <p:cNvSpPr>
                <a:spLocks noChangeArrowheads="1"/>
              </p:cNvSpPr>
              <p:nvPr/>
            </p:nvSpPr>
            <p:spPr bwMode="auto">
              <a:xfrm>
                <a:off x="3500" y="1216"/>
                <a:ext cx="25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4" name="Rectangle 13"/>
              <p:cNvSpPr>
                <a:spLocks noChangeArrowheads="1"/>
              </p:cNvSpPr>
              <p:nvPr/>
            </p:nvSpPr>
            <p:spPr bwMode="auto">
              <a:xfrm>
                <a:off x="4294" y="1216"/>
                <a:ext cx="25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5" name="Rectangle 14"/>
              <p:cNvSpPr>
                <a:spLocks noChangeArrowheads="1"/>
              </p:cNvSpPr>
              <p:nvPr/>
            </p:nvSpPr>
            <p:spPr bwMode="auto">
              <a:xfrm>
                <a:off x="4863" y="1216"/>
                <a:ext cx="43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Variance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6" name="Rectangle 15"/>
              <p:cNvSpPr>
                <a:spLocks noChangeArrowheads="1"/>
              </p:cNvSpPr>
              <p:nvPr/>
            </p:nvSpPr>
            <p:spPr bwMode="auto">
              <a:xfrm>
                <a:off x="404" y="1303"/>
                <a:ext cx="37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Income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7" name="Rectangle 16"/>
              <p:cNvSpPr>
                <a:spLocks noChangeArrowheads="1"/>
              </p:cNvSpPr>
              <p:nvPr/>
            </p:nvSpPr>
            <p:spPr bwMode="auto">
              <a:xfrm>
                <a:off x="404" y="1381"/>
                <a:ext cx="80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4010 · Private Pay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8" name="Rectangle 17"/>
              <p:cNvSpPr>
                <a:spLocks noChangeArrowheads="1"/>
              </p:cNvSpPr>
              <p:nvPr/>
            </p:nvSpPr>
            <p:spPr bwMode="auto">
              <a:xfrm>
                <a:off x="2031" y="1381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9" name="Rectangle 18"/>
              <p:cNvSpPr>
                <a:spLocks noChangeArrowheads="1"/>
              </p:cNvSpPr>
              <p:nvPr/>
            </p:nvSpPr>
            <p:spPr bwMode="auto">
              <a:xfrm>
                <a:off x="2700" y="1381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161,000.00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0" name="Rectangle 19"/>
              <p:cNvSpPr>
                <a:spLocks noChangeArrowheads="1"/>
              </p:cNvSpPr>
              <p:nvPr/>
            </p:nvSpPr>
            <p:spPr bwMode="auto">
              <a:xfrm>
                <a:off x="3500" y="1381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201,000.00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1" name="Rectangle 20"/>
              <p:cNvSpPr>
                <a:spLocks noChangeArrowheads="1"/>
              </p:cNvSpPr>
              <p:nvPr/>
            </p:nvSpPr>
            <p:spPr bwMode="auto">
              <a:xfrm>
                <a:off x="4281" y="1381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2" name="Rectangle 21"/>
              <p:cNvSpPr>
                <a:spLocks noChangeArrowheads="1"/>
              </p:cNvSpPr>
              <p:nvPr/>
            </p:nvSpPr>
            <p:spPr bwMode="auto">
              <a:xfrm>
                <a:off x="4903" y="1381"/>
                <a:ext cx="43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-4,000.00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3" name="Rectangle 22"/>
              <p:cNvSpPr>
                <a:spLocks noChangeArrowheads="1"/>
              </p:cNvSpPr>
              <p:nvPr/>
            </p:nvSpPr>
            <p:spPr bwMode="auto">
              <a:xfrm>
                <a:off x="404" y="1459"/>
                <a:ext cx="109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4012 · Room Rental Fees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4" name="Rectangle 23"/>
              <p:cNvSpPr>
                <a:spLocks noChangeArrowheads="1"/>
              </p:cNvSpPr>
              <p:nvPr/>
            </p:nvSpPr>
            <p:spPr bwMode="auto">
              <a:xfrm>
                <a:off x="2078" y="1459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4,471.00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5" name="Rectangle 24"/>
              <p:cNvSpPr>
                <a:spLocks noChangeArrowheads="1"/>
              </p:cNvSpPr>
              <p:nvPr/>
            </p:nvSpPr>
            <p:spPr bwMode="auto">
              <a:xfrm>
                <a:off x="2746" y="1459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6" name="Rectangle 25"/>
              <p:cNvSpPr>
                <a:spLocks noChangeArrowheads="1"/>
              </p:cNvSpPr>
              <p:nvPr/>
            </p:nvSpPr>
            <p:spPr bwMode="auto">
              <a:xfrm>
                <a:off x="3547" y="1459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24,471.00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7" name="Rectangle 26"/>
              <p:cNvSpPr>
                <a:spLocks noChangeArrowheads="1"/>
              </p:cNvSpPr>
              <p:nvPr/>
            </p:nvSpPr>
            <p:spPr bwMode="auto">
              <a:xfrm>
                <a:off x="4327" y="1459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21,600.00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8" name="Rectangle 27"/>
              <p:cNvSpPr>
                <a:spLocks noChangeArrowheads="1"/>
              </p:cNvSpPr>
              <p:nvPr/>
            </p:nvSpPr>
            <p:spPr bwMode="auto">
              <a:xfrm>
                <a:off x="4929" y="1459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2,871.00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9" name="Rectangle 28"/>
              <p:cNvSpPr>
                <a:spLocks noChangeArrowheads="1"/>
              </p:cNvSpPr>
              <p:nvPr/>
            </p:nvSpPr>
            <p:spPr bwMode="auto">
              <a:xfrm>
                <a:off x="404" y="1536"/>
                <a:ext cx="128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4013 · Activity and Class Fees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0" name="Rectangle 29"/>
              <p:cNvSpPr>
                <a:spLocks noChangeArrowheads="1"/>
              </p:cNvSpPr>
              <p:nvPr/>
            </p:nvSpPr>
            <p:spPr bwMode="auto">
              <a:xfrm>
                <a:off x="2078" y="1536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2,978.76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1" name="Rectangle 30"/>
              <p:cNvSpPr>
                <a:spLocks noChangeArrowheads="1"/>
              </p:cNvSpPr>
              <p:nvPr/>
            </p:nvSpPr>
            <p:spPr bwMode="auto">
              <a:xfrm>
                <a:off x="2746" y="1536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2" name="Rectangle 31"/>
              <p:cNvSpPr>
                <a:spLocks noChangeArrowheads="1"/>
              </p:cNvSpPr>
              <p:nvPr/>
            </p:nvSpPr>
            <p:spPr bwMode="auto">
              <a:xfrm>
                <a:off x="3547" y="1536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17,978.76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3" name="Rectangle 32"/>
              <p:cNvSpPr>
                <a:spLocks noChangeArrowheads="1"/>
              </p:cNvSpPr>
              <p:nvPr/>
            </p:nvSpPr>
            <p:spPr bwMode="auto">
              <a:xfrm>
                <a:off x="4327" y="1536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11,100.00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4" name="Rectangle 33"/>
              <p:cNvSpPr>
                <a:spLocks noChangeArrowheads="1"/>
              </p:cNvSpPr>
              <p:nvPr/>
            </p:nvSpPr>
            <p:spPr bwMode="auto">
              <a:xfrm>
                <a:off x="4929" y="1536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6,878.76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5" name="Rectangle 34"/>
              <p:cNvSpPr>
                <a:spLocks noChangeArrowheads="1"/>
              </p:cNvSpPr>
              <p:nvPr/>
            </p:nvSpPr>
            <p:spPr bwMode="auto">
              <a:xfrm>
                <a:off x="404" y="1614"/>
                <a:ext cx="88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4020 · Memberships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6" name="Rectangle 35"/>
              <p:cNvSpPr>
                <a:spLocks noChangeArrowheads="1"/>
              </p:cNvSpPr>
              <p:nvPr/>
            </p:nvSpPr>
            <p:spPr bwMode="auto">
              <a:xfrm>
                <a:off x="2151" y="1614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316.67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7" name="Rectangle 36"/>
              <p:cNvSpPr>
                <a:spLocks noChangeArrowheads="1"/>
              </p:cNvSpPr>
              <p:nvPr/>
            </p:nvSpPr>
            <p:spPr bwMode="auto">
              <a:xfrm>
                <a:off x="2746" y="1614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16,800.00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8" name="Rectangle 37"/>
              <p:cNvSpPr>
                <a:spLocks noChangeArrowheads="1"/>
              </p:cNvSpPr>
              <p:nvPr/>
            </p:nvSpPr>
            <p:spPr bwMode="auto">
              <a:xfrm>
                <a:off x="3547" y="1614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17,116.67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9" name="Rectangle 38"/>
              <p:cNvSpPr>
                <a:spLocks noChangeArrowheads="1"/>
              </p:cNvSpPr>
              <p:nvPr/>
            </p:nvSpPr>
            <p:spPr bwMode="auto">
              <a:xfrm>
                <a:off x="4327" y="1614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17,200.00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0" name="Rectangle 39"/>
              <p:cNvSpPr>
                <a:spLocks noChangeArrowheads="1"/>
              </p:cNvSpPr>
              <p:nvPr/>
            </p:nvSpPr>
            <p:spPr bwMode="auto">
              <a:xfrm>
                <a:off x="5022" y="1614"/>
                <a:ext cx="29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-83.33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1" name="Rectangle 40"/>
              <p:cNvSpPr>
                <a:spLocks noChangeArrowheads="1"/>
              </p:cNvSpPr>
              <p:nvPr/>
            </p:nvSpPr>
            <p:spPr bwMode="auto">
              <a:xfrm>
                <a:off x="404" y="1692"/>
                <a:ext cx="70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4030 · COP/CIP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2" name="Rectangle 41"/>
              <p:cNvSpPr>
                <a:spLocks noChangeArrowheads="1"/>
              </p:cNvSpPr>
              <p:nvPr/>
            </p:nvSpPr>
            <p:spPr bwMode="auto">
              <a:xfrm>
                <a:off x="2078" y="1692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3,019.83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3" name="Rectangle 42"/>
              <p:cNvSpPr>
                <a:spLocks noChangeArrowheads="1"/>
              </p:cNvSpPr>
              <p:nvPr/>
            </p:nvSpPr>
            <p:spPr bwMode="auto">
              <a:xfrm>
                <a:off x="2746" y="1692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4" name="Rectangle 43"/>
              <p:cNvSpPr>
                <a:spLocks noChangeArrowheads="1"/>
              </p:cNvSpPr>
              <p:nvPr/>
            </p:nvSpPr>
            <p:spPr bwMode="auto">
              <a:xfrm>
                <a:off x="3547" y="1692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14,019.83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5" name="Rectangle 44"/>
              <p:cNvSpPr>
                <a:spLocks noChangeArrowheads="1"/>
              </p:cNvSpPr>
              <p:nvPr/>
            </p:nvSpPr>
            <p:spPr bwMode="auto">
              <a:xfrm>
                <a:off x="4327" y="1692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26,400.00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6" name="Rectangle 45"/>
              <p:cNvSpPr>
                <a:spLocks noChangeArrowheads="1"/>
              </p:cNvSpPr>
              <p:nvPr/>
            </p:nvSpPr>
            <p:spPr bwMode="auto">
              <a:xfrm>
                <a:off x="4857" y="1692"/>
                <a:ext cx="48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-12,380.17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7" name="Rectangle 46"/>
              <p:cNvSpPr>
                <a:spLocks noChangeArrowheads="1"/>
              </p:cNvSpPr>
              <p:nvPr/>
            </p:nvSpPr>
            <p:spPr bwMode="auto">
              <a:xfrm>
                <a:off x="404" y="1770"/>
                <a:ext cx="80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4035 · United Way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8" name="Rectangle 47"/>
              <p:cNvSpPr>
                <a:spLocks noChangeArrowheads="1"/>
              </p:cNvSpPr>
              <p:nvPr/>
            </p:nvSpPr>
            <p:spPr bwMode="auto">
              <a:xfrm>
                <a:off x="2031" y="1770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9" name="Rectangle 48"/>
              <p:cNvSpPr>
                <a:spLocks noChangeArrowheads="1"/>
              </p:cNvSpPr>
              <p:nvPr/>
            </p:nvSpPr>
            <p:spPr bwMode="auto">
              <a:xfrm>
                <a:off x="2746" y="1770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0" name="Rectangle 49"/>
              <p:cNvSpPr>
                <a:spLocks noChangeArrowheads="1"/>
              </p:cNvSpPr>
              <p:nvPr/>
            </p:nvSpPr>
            <p:spPr bwMode="auto">
              <a:xfrm>
                <a:off x="3547" y="1770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1" name="Rectangle 50"/>
              <p:cNvSpPr>
                <a:spLocks noChangeArrowheads="1"/>
              </p:cNvSpPr>
              <p:nvPr/>
            </p:nvSpPr>
            <p:spPr bwMode="auto">
              <a:xfrm>
                <a:off x="4327" y="1770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2" name="Rectangle 51"/>
              <p:cNvSpPr>
                <a:spLocks noChangeArrowheads="1"/>
              </p:cNvSpPr>
              <p:nvPr/>
            </p:nvSpPr>
            <p:spPr bwMode="auto">
              <a:xfrm>
                <a:off x="5095" y="1770"/>
                <a:ext cx="2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3" name="Rectangle 52"/>
              <p:cNvSpPr>
                <a:spLocks noChangeArrowheads="1"/>
              </p:cNvSpPr>
              <p:nvPr/>
            </p:nvSpPr>
            <p:spPr bwMode="auto">
              <a:xfrm>
                <a:off x="404" y="1848"/>
                <a:ext cx="112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4036 · Dane County Grant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4" name="Rectangle 53"/>
              <p:cNvSpPr>
                <a:spLocks noChangeArrowheads="1"/>
              </p:cNvSpPr>
              <p:nvPr/>
            </p:nvSpPr>
            <p:spPr bwMode="auto">
              <a:xfrm>
                <a:off x="2031" y="1848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70,000.00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5" name="Rectangle 54"/>
              <p:cNvSpPr>
                <a:spLocks noChangeArrowheads="1"/>
              </p:cNvSpPr>
              <p:nvPr/>
            </p:nvSpPr>
            <p:spPr bwMode="auto">
              <a:xfrm>
                <a:off x="2700" y="1848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231,000.00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6" name="Rectangle 55"/>
              <p:cNvSpPr>
                <a:spLocks noChangeArrowheads="1"/>
              </p:cNvSpPr>
              <p:nvPr/>
            </p:nvSpPr>
            <p:spPr bwMode="auto">
              <a:xfrm>
                <a:off x="3500" y="1848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301,000.00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7" name="Rectangle 56"/>
              <p:cNvSpPr>
                <a:spLocks noChangeArrowheads="1"/>
              </p:cNvSpPr>
              <p:nvPr/>
            </p:nvSpPr>
            <p:spPr bwMode="auto">
              <a:xfrm>
                <a:off x="4281" y="1848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303,600.00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8" name="Rectangle 57"/>
              <p:cNvSpPr>
                <a:spLocks noChangeArrowheads="1"/>
              </p:cNvSpPr>
              <p:nvPr/>
            </p:nvSpPr>
            <p:spPr bwMode="auto">
              <a:xfrm>
                <a:off x="4903" y="1848"/>
                <a:ext cx="43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-2,600.00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9" name="Rectangle 58"/>
              <p:cNvSpPr>
                <a:spLocks noChangeArrowheads="1"/>
              </p:cNvSpPr>
              <p:nvPr/>
            </p:nvSpPr>
            <p:spPr bwMode="auto">
              <a:xfrm>
                <a:off x="404" y="1926"/>
                <a:ext cx="142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4040 · Local Government Support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0" name="Rectangle 59"/>
              <p:cNvSpPr>
                <a:spLocks noChangeArrowheads="1"/>
              </p:cNvSpPr>
              <p:nvPr/>
            </p:nvSpPr>
            <p:spPr bwMode="auto">
              <a:xfrm>
                <a:off x="2243" y="1926"/>
                <a:ext cx="2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1" name="Rectangle 60"/>
              <p:cNvSpPr>
                <a:spLocks noChangeArrowheads="1"/>
              </p:cNvSpPr>
              <p:nvPr/>
            </p:nvSpPr>
            <p:spPr bwMode="auto">
              <a:xfrm>
                <a:off x="2700" y="1926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197,702.00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2" name="Rectangle 61"/>
              <p:cNvSpPr>
                <a:spLocks noChangeArrowheads="1"/>
              </p:cNvSpPr>
              <p:nvPr/>
            </p:nvSpPr>
            <p:spPr bwMode="auto">
              <a:xfrm>
                <a:off x="3500" y="1926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197,702.00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3" name="Rectangle 62"/>
              <p:cNvSpPr>
                <a:spLocks noChangeArrowheads="1"/>
              </p:cNvSpPr>
              <p:nvPr/>
            </p:nvSpPr>
            <p:spPr bwMode="auto">
              <a:xfrm>
                <a:off x="4281" y="1926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197,702.00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4" name="Rectangle 63"/>
              <p:cNvSpPr>
                <a:spLocks noChangeArrowheads="1"/>
              </p:cNvSpPr>
              <p:nvPr/>
            </p:nvSpPr>
            <p:spPr bwMode="auto">
              <a:xfrm>
                <a:off x="5095" y="1926"/>
                <a:ext cx="2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5" name="Rectangle 64"/>
              <p:cNvSpPr>
                <a:spLocks noChangeArrowheads="1"/>
              </p:cNvSpPr>
              <p:nvPr/>
            </p:nvSpPr>
            <p:spPr bwMode="auto">
              <a:xfrm>
                <a:off x="404" y="2004"/>
                <a:ext cx="89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4045 · Event Income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6" name="Rectangle 65"/>
              <p:cNvSpPr>
                <a:spLocks noChangeArrowheads="1"/>
              </p:cNvSpPr>
              <p:nvPr/>
            </p:nvSpPr>
            <p:spPr bwMode="auto">
              <a:xfrm>
                <a:off x="2078" y="2004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7" name="Rectangle 66"/>
              <p:cNvSpPr>
                <a:spLocks noChangeArrowheads="1"/>
              </p:cNvSpPr>
              <p:nvPr/>
            </p:nvSpPr>
            <p:spPr bwMode="auto">
              <a:xfrm>
                <a:off x="2746" y="2004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8" name="Rectangle 67"/>
              <p:cNvSpPr>
                <a:spLocks noChangeArrowheads="1"/>
              </p:cNvSpPr>
              <p:nvPr/>
            </p:nvSpPr>
            <p:spPr bwMode="auto">
              <a:xfrm>
                <a:off x="3547" y="2004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66,000.00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9" name="Rectangle 68"/>
              <p:cNvSpPr>
                <a:spLocks noChangeArrowheads="1"/>
              </p:cNvSpPr>
              <p:nvPr/>
            </p:nvSpPr>
            <p:spPr bwMode="auto">
              <a:xfrm>
                <a:off x="4327" y="2004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66,000.00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0" name="Rectangle 69"/>
              <p:cNvSpPr>
                <a:spLocks noChangeArrowheads="1"/>
              </p:cNvSpPr>
              <p:nvPr/>
            </p:nvSpPr>
            <p:spPr bwMode="auto">
              <a:xfrm>
                <a:off x="5095" y="2004"/>
                <a:ext cx="2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1" name="Rectangle 70"/>
              <p:cNvSpPr>
                <a:spLocks noChangeArrowheads="1"/>
              </p:cNvSpPr>
              <p:nvPr/>
            </p:nvSpPr>
            <p:spPr bwMode="auto">
              <a:xfrm>
                <a:off x="404" y="2082"/>
                <a:ext cx="87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4050 · Contributions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2" name="Rectangle 71"/>
              <p:cNvSpPr>
                <a:spLocks noChangeArrowheads="1"/>
              </p:cNvSpPr>
              <p:nvPr/>
            </p:nvSpPr>
            <p:spPr bwMode="auto">
              <a:xfrm>
                <a:off x="2031" y="2082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3" name="Rectangle 72"/>
              <p:cNvSpPr>
                <a:spLocks noChangeArrowheads="1"/>
              </p:cNvSpPr>
              <p:nvPr/>
            </p:nvSpPr>
            <p:spPr bwMode="auto">
              <a:xfrm>
                <a:off x="2746" y="2082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4" name="Rectangle 73"/>
              <p:cNvSpPr>
                <a:spLocks noChangeArrowheads="1"/>
              </p:cNvSpPr>
              <p:nvPr/>
            </p:nvSpPr>
            <p:spPr bwMode="auto">
              <a:xfrm>
                <a:off x="3547" y="2082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77,000.00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5" name="Rectangle 74"/>
              <p:cNvSpPr>
                <a:spLocks noChangeArrowheads="1"/>
              </p:cNvSpPr>
              <p:nvPr/>
            </p:nvSpPr>
            <p:spPr bwMode="auto">
              <a:xfrm>
                <a:off x="4327" y="2082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78,000.00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6" name="Rectangle 75"/>
              <p:cNvSpPr>
                <a:spLocks noChangeArrowheads="1"/>
              </p:cNvSpPr>
              <p:nvPr/>
            </p:nvSpPr>
            <p:spPr bwMode="auto">
              <a:xfrm>
                <a:off x="4903" y="2082"/>
                <a:ext cx="43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-1,000.00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7" name="Rectangle 76"/>
              <p:cNvSpPr>
                <a:spLocks noChangeArrowheads="1"/>
              </p:cNvSpPr>
              <p:nvPr/>
            </p:nvSpPr>
            <p:spPr bwMode="auto">
              <a:xfrm>
                <a:off x="404" y="2160"/>
                <a:ext cx="96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4060 · Interest Income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8" name="Rectangle 77"/>
              <p:cNvSpPr>
                <a:spLocks noChangeArrowheads="1"/>
              </p:cNvSpPr>
              <p:nvPr/>
            </p:nvSpPr>
            <p:spPr bwMode="auto">
              <a:xfrm>
                <a:off x="2243" y="2160"/>
                <a:ext cx="2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2.99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9" name="Rectangle 78"/>
              <p:cNvSpPr>
                <a:spLocks noChangeArrowheads="1"/>
              </p:cNvSpPr>
              <p:nvPr/>
            </p:nvSpPr>
            <p:spPr bwMode="auto">
              <a:xfrm>
                <a:off x="2958" y="2160"/>
                <a:ext cx="2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0" name="Rectangle 79"/>
              <p:cNvSpPr>
                <a:spLocks noChangeArrowheads="1"/>
              </p:cNvSpPr>
              <p:nvPr/>
            </p:nvSpPr>
            <p:spPr bwMode="auto">
              <a:xfrm>
                <a:off x="3712" y="2160"/>
                <a:ext cx="27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11.99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1" name="Rectangle 80"/>
              <p:cNvSpPr>
                <a:spLocks noChangeArrowheads="1"/>
              </p:cNvSpPr>
              <p:nvPr/>
            </p:nvSpPr>
            <p:spPr bwMode="auto">
              <a:xfrm>
                <a:off x="4493" y="2160"/>
                <a:ext cx="27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2" name="Rectangle 81"/>
              <p:cNvSpPr>
                <a:spLocks noChangeArrowheads="1"/>
              </p:cNvSpPr>
              <p:nvPr/>
            </p:nvSpPr>
            <p:spPr bwMode="auto">
              <a:xfrm>
                <a:off x="5068" y="2160"/>
                <a:ext cx="25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-0.01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3" name="Rectangle 82"/>
              <p:cNvSpPr>
                <a:spLocks noChangeArrowheads="1"/>
              </p:cNvSpPr>
              <p:nvPr/>
            </p:nvSpPr>
            <p:spPr bwMode="auto">
              <a:xfrm>
                <a:off x="404" y="2237"/>
                <a:ext cx="109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4070 · Food Service Fees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4" name="Rectangle 83"/>
              <p:cNvSpPr>
                <a:spLocks noChangeArrowheads="1"/>
              </p:cNvSpPr>
              <p:nvPr/>
            </p:nvSpPr>
            <p:spPr bwMode="auto">
              <a:xfrm>
                <a:off x="2078" y="2237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3,019.06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5" name="Rectangle 84"/>
              <p:cNvSpPr>
                <a:spLocks noChangeArrowheads="1"/>
              </p:cNvSpPr>
              <p:nvPr/>
            </p:nvSpPr>
            <p:spPr bwMode="auto">
              <a:xfrm>
                <a:off x="2746" y="2237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6" name="Rectangle 85"/>
              <p:cNvSpPr>
                <a:spLocks noChangeArrowheads="1"/>
              </p:cNvSpPr>
              <p:nvPr/>
            </p:nvSpPr>
            <p:spPr bwMode="auto">
              <a:xfrm>
                <a:off x="3547" y="2237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15,019.06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7" name="Rectangle 86"/>
              <p:cNvSpPr>
                <a:spLocks noChangeArrowheads="1"/>
              </p:cNvSpPr>
              <p:nvPr/>
            </p:nvSpPr>
            <p:spPr bwMode="auto">
              <a:xfrm>
                <a:off x="4327" y="2237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18,600.00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8" name="Rectangle 87"/>
              <p:cNvSpPr>
                <a:spLocks noChangeArrowheads="1"/>
              </p:cNvSpPr>
              <p:nvPr/>
            </p:nvSpPr>
            <p:spPr bwMode="auto">
              <a:xfrm>
                <a:off x="4903" y="2237"/>
                <a:ext cx="43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-3,580.94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9" name="Rectangle 88"/>
              <p:cNvSpPr>
                <a:spLocks noChangeArrowheads="1"/>
              </p:cNvSpPr>
              <p:nvPr/>
            </p:nvSpPr>
            <p:spPr bwMode="auto">
              <a:xfrm>
                <a:off x="404" y="2320"/>
                <a:ext cx="61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Total Income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0" name="Rectangle 89"/>
              <p:cNvSpPr>
                <a:spLocks noChangeArrowheads="1"/>
              </p:cNvSpPr>
              <p:nvPr/>
            </p:nvSpPr>
            <p:spPr bwMode="auto">
              <a:xfrm>
                <a:off x="1985" y="2320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151,808.31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1" name="Rectangle 90"/>
              <p:cNvSpPr>
                <a:spLocks noChangeArrowheads="1"/>
              </p:cNvSpPr>
              <p:nvPr/>
            </p:nvSpPr>
            <p:spPr bwMode="auto">
              <a:xfrm>
                <a:off x="2700" y="2320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874,511.00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2" name="Rectangle 91"/>
              <p:cNvSpPr>
                <a:spLocks noChangeArrowheads="1"/>
              </p:cNvSpPr>
              <p:nvPr/>
            </p:nvSpPr>
            <p:spPr bwMode="auto">
              <a:xfrm>
                <a:off x="3428" y="2320"/>
                <a:ext cx="57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1,026,319.31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3" name="Rectangle 92"/>
              <p:cNvSpPr>
                <a:spLocks noChangeArrowheads="1"/>
              </p:cNvSpPr>
              <p:nvPr/>
            </p:nvSpPr>
            <p:spPr bwMode="auto">
              <a:xfrm>
                <a:off x="4208" y="2320"/>
                <a:ext cx="57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1,040,214.00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4" name="Rectangle 93"/>
              <p:cNvSpPr>
                <a:spLocks noChangeArrowheads="1"/>
              </p:cNvSpPr>
              <p:nvPr/>
            </p:nvSpPr>
            <p:spPr bwMode="auto">
              <a:xfrm>
                <a:off x="4857" y="2320"/>
                <a:ext cx="48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-13,894.69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5" name="Rectangle 94"/>
              <p:cNvSpPr>
                <a:spLocks noChangeArrowheads="1"/>
              </p:cNvSpPr>
              <p:nvPr/>
            </p:nvSpPr>
            <p:spPr bwMode="auto">
              <a:xfrm>
                <a:off x="404" y="2402"/>
                <a:ext cx="47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Expenses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6" name="Rectangle 95"/>
              <p:cNvSpPr>
                <a:spLocks noChangeArrowheads="1"/>
              </p:cNvSpPr>
              <p:nvPr/>
            </p:nvSpPr>
            <p:spPr bwMode="auto">
              <a:xfrm>
                <a:off x="404" y="2480"/>
                <a:ext cx="99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5000 · Employee Costs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7" name="Rectangle 96"/>
              <p:cNvSpPr>
                <a:spLocks noChangeArrowheads="1"/>
              </p:cNvSpPr>
              <p:nvPr/>
            </p:nvSpPr>
            <p:spPr bwMode="auto">
              <a:xfrm>
                <a:off x="1985" y="2480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120,966.54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8" name="Rectangle 97"/>
              <p:cNvSpPr>
                <a:spLocks noChangeArrowheads="1"/>
              </p:cNvSpPr>
              <p:nvPr/>
            </p:nvSpPr>
            <p:spPr bwMode="auto">
              <a:xfrm>
                <a:off x="2700" y="2480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600,000.00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9" name="Rectangle 98"/>
              <p:cNvSpPr>
                <a:spLocks noChangeArrowheads="1"/>
              </p:cNvSpPr>
              <p:nvPr/>
            </p:nvSpPr>
            <p:spPr bwMode="auto">
              <a:xfrm>
                <a:off x="3500" y="2480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720,966.54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0" name="Rectangle 99"/>
              <p:cNvSpPr>
                <a:spLocks noChangeArrowheads="1"/>
              </p:cNvSpPr>
              <p:nvPr/>
            </p:nvSpPr>
            <p:spPr bwMode="auto">
              <a:xfrm>
                <a:off x="4281" y="2480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716,000.00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1" name="Rectangle 100"/>
              <p:cNvSpPr>
                <a:spLocks noChangeArrowheads="1"/>
              </p:cNvSpPr>
              <p:nvPr/>
            </p:nvSpPr>
            <p:spPr bwMode="auto">
              <a:xfrm>
                <a:off x="4929" y="2480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4,966.54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2" name="Rectangle 101"/>
              <p:cNvSpPr>
                <a:spLocks noChangeArrowheads="1"/>
              </p:cNvSpPr>
              <p:nvPr/>
            </p:nvSpPr>
            <p:spPr bwMode="auto">
              <a:xfrm>
                <a:off x="404" y="2558"/>
                <a:ext cx="131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5043 · Programming Expenses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3" name="Rectangle 102"/>
              <p:cNvSpPr>
                <a:spLocks noChangeArrowheads="1"/>
              </p:cNvSpPr>
              <p:nvPr/>
            </p:nvSpPr>
            <p:spPr bwMode="auto">
              <a:xfrm>
                <a:off x="2151" y="2558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880.46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4" name="Rectangle 103"/>
              <p:cNvSpPr>
                <a:spLocks noChangeArrowheads="1"/>
              </p:cNvSpPr>
              <p:nvPr/>
            </p:nvSpPr>
            <p:spPr bwMode="auto">
              <a:xfrm>
                <a:off x="2792" y="2558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5" name="Rectangle 104"/>
              <p:cNvSpPr>
                <a:spLocks noChangeArrowheads="1"/>
              </p:cNvSpPr>
              <p:nvPr/>
            </p:nvSpPr>
            <p:spPr bwMode="auto">
              <a:xfrm>
                <a:off x="3593" y="2558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3,880.46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6" name="Rectangle 105"/>
              <p:cNvSpPr>
                <a:spLocks noChangeArrowheads="1"/>
              </p:cNvSpPr>
              <p:nvPr/>
            </p:nvSpPr>
            <p:spPr bwMode="auto">
              <a:xfrm>
                <a:off x="4374" y="2558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3,600.00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7" name="Rectangle 106"/>
              <p:cNvSpPr>
                <a:spLocks noChangeArrowheads="1"/>
              </p:cNvSpPr>
              <p:nvPr/>
            </p:nvSpPr>
            <p:spPr bwMode="auto">
              <a:xfrm>
                <a:off x="5002" y="2558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280.46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8" name="Rectangle 107"/>
              <p:cNvSpPr>
                <a:spLocks noChangeArrowheads="1"/>
              </p:cNvSpPr>
              <p:nvPr/>
            </p:nvSpPr>
            <p:spPr bwMode="auto">
              <a:xfrm>
                <a:off x="404" y="2636"/>
                <a:ext cx="99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5045 · Event Expenses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9" name="Rectangle 108"/>
              <p:cNvSpPr>
                <a:spLocks noChangeArrowheads="1"/>
              </p:cNvSpPr>
              <p:nvPr/>
            </p:nvSpPr>
            <p:spPr bwMode="auto">
              <a:xfrm>
                <a:off x="2151" y="2636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133.73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0" name="Rectangle 109"/>
              <p:cNvSpPr>
                <a:spLocks noChangeArrowheads="1"/>
              </p:cNvSpPr>
              <p:nvPr/>
            </p:nvSpPr>
            <p:spPr bwMode="auto">
              <a:xfrm>
                <a:off x="2746" y="2636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16,500.00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1" name="Rectangle 110"/>
              <p:cNvSpPr>
                <a:spLocks noChangeArrowheads="1"/>
              </p:cNvSpPr>
              <p:nvPr/>
            </p:nvSpPr>
            <p:spPr bwMode="auto">
              <a:xfrm>
                <a:off x="3547" y="2636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16,633.73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2" name="Rectangle 111"/>
              <p:cNvSpPr>
                <a:spLocks noChangeArrowheads="1"/>
              </p:cNvSpPr>
              <p:nvPr/>
            </p:nvSpPr>
            <p:spPr bwMode="auto">
              <a:xfrm>
                <a:off x="4327" y="2636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16,500.00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3" name="Rectangle 112"/>
              <p:cNvSpPr>
                <a:spLocks noChangeArrowheads="1"/>
              </p:cNvSpPr>
              <p:nvPr/>
            </p:nvSpPr>
            <p:spPr bwMode="auto">
              <a:xfrm>
                <a:off x="5002" y="2636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133.73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4" name="Rectangle 113"/>
              <p:cNvSpPr>
                <a:spLocks noChangeArrowheads="1"/>
              </p:cNvSpPr>
              <p:nvPr/>
            </p:nvSpPr>
            <p:spPr bwMode="auto">
              <a:xfrm>
                <a:off x="404" y="2714"/>
                <a:ext cx="111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5150 · Supplies on Grants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5" name="Rectangle 114"/>
              <p:cNvSpPr>
                <a:spLocks noChangeArrowheads="1"/>
              </p:cNvSpPr>
              <p:nvPr/>
            </p:nvSpPr>
            <p:spPr bwMode="auto">
              <a:xfrm>
                <a:off x="2151" y="2714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912.04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6" name="Rectangle 115"/>
              <p:cNvSpPr>
                <a:spLocks noChangeArrowheads="1"/>
              </p:cNvSpPr>
              <p:nvPr/>
            </p:nvSpPr>
            <p:spPr bwMode="auto">
              <a:xfrm>
                <a:off x="2792" y="2714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4,500.00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7" name="Rectangle 116"/>
              <p:cNvSpPr>
                <a:spLocks noChangeArrowheads="1"/>
              </p:cNvSpPr>
              <p:nvPr/>
            </p:nvSpPr>
            <p:spPr bwMode="auto">
              <a:xfrm>
                <a:off x="3593" y="2714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5,412.04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8" name="Rectangle 117"/>
              <p:cNvSpPr>
                <a:spLocks noChangeArrowheads="1"/>
              </p:cNvSpPr>
              <p:nvPr/>
            </p:nvSpPr>
            <p:spPr bwMode="auto">
              <a:xfrm>
                <a:off x="4374" y="2714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5,400.00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9" name="Rectangle 118"/>
              <p:cNvSpPr>
                <a:spLocks noChangeArrowheads="1"/>
              </p:cNvSpPr>
              <p:nvPr/>
            </p:nvSpPr>
            <p:spPr bwMode="auto">
              <a:xfrm>
                <a:off x="5049" y="2714"/>
                <a:ext cx="27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12.04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0" name="Rectangle 119"/>
              <p:cNvSpPr>
                <a:spLocks noChangeArrowheads="1"/>
              </p:cNvSpPr>
              <p:nvPr/>
            </p:nvSpPr>
            <p:spPr bwMode="auto">
              <a:xfrm>
                <a:off x="404" y="2792"/>
                <a:ext cx="138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5210 · Conferences and Training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1" name="Rectangle 120"/>
              <p:cNvSpPr>
                <a:spLocks noChangeArrowheads="1"/>
              </p:cNvSpPr>
              <p:nvPr/>
            </p:nvSpPr>
            <p:spPr bwMode="auto">
              <a:xfrm>
                <a:off x="2151" y="2792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142.00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2" name="Rectangle 121"/>
              <p:cNvSpPr>
                <a:spLocks noChangeArrowheads="1"/>
              </p:cNvSpPr>
              <p:nvPr/>
            </p:nvSpPr>
            <p:spPr bwMode="auto">
              <a:xfrm>
                <a:off x="2792" y="2792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3" name="Rectangle 122"/>
              <p:cNvSpPr>
                <a:spLocks noChangeArrowheads="1"/>
              </p:cNvSpPr>
              <p:nvPr/>
            </p:nvSpPr>
            <p:spPr bwMode="auto">
              <a:xfrm>
                <a:off x="3593" y="2792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1,142.00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4" name="Rectangle 123"/>
              <p:cNvSpPr>
                <a:spLocks noChangeArrowheads="1"/>
              </p:cNvSpPr>
              <p:nvPr/>
            </p:nvSpPr>
            <p:spPr bwMode="auto">
              <a:xfrm>
                <a:off x="4374" y="2792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5" name="Rectangle 124"/>
              <p:cNvSpPr>
                <a:spLocks noChangeArrowheads="1"/>
              </p:cNvSpPr>
              <p:nvPr/>
            </p:nvSpPr>
            <p:spPr bwMode="auto">
              <a:xfrm>
                <a:off x="5002" y="2792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142.00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6" name="Rectangle 125"/>
              <p:cNvSpPr>
                <a:spLocks noChangeArrowheads="1"/>
              </p:cNvSpPr>
              <p:nvPr/>
            </p:nvSpPr>
            <p:spPr bwMode="auto">
              <a:xfrm>
                <a:off x="404" y="2870"/>
                <a:ext cx="106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5250 · Professional Fees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7" name="Rectangle 126"/>
              <p:cNvSpPr>
                <a:spLocks noChangeArrowheads="1"/>
              </p:cNvSpPr>
              <p:nvPr/>
            </p:nvSpPr>
            <p:spPr bwMode="auto">
              <a:xfrm>
                <a:off x="2078" y="2870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4,752.00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8" name="Rectangle 127"/>
              <p:cNvSpPr>
                <a:spLocks noChangeArrowheads="1"/>
              </p:cNvSpPr>
              <p:nvPr/>
            </p:nvSpPr>
            <p:spPr bwMode="auto">
              <a:xfrm>
                <a:off x="2746" y="2870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35,900.00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9" name="Rectangle 128"/>
              <p:cNvSpPr>
                <a:spLocks noChangeArrowheads="1"/>
              </p:cNvSpPr>
              <p:nvPr/>
            </p:nvSpPr>
            <p:spPr bwMode="auto">
              <a:xfrm>
                <a:off x="3547" y="2870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40,652.00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0" name="Rectangle 129"/>
              <p:cNvSpPr>
                <a:spLocks noChangeArrowheads="1"/>
              </p:cNvSpPr>
              <p:nvPr/>
            </p:nvSpPr>
            <p:spPr bwMode="auto">
              <a:xfrm>
                <a:off x="4327" y="2870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40,500.00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1" name="Rectangle 130"/>
              <p:cNvSpPr>
                <a:spLocks noChangeArrowheads="1"/>
              </p:cNvSpPr>
              <p:nvPr/>
            </p:nvSpPr>
            <p:spPr bwMode="auto">
              <a:xfrm>
                <a:off x="5002" y="2870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152.00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2" name="Rectangle 131"/>
              <p:cNvSpPr>
                <a:spLocks noChangeArrowheads="1"/>
              </p:cNvSpPr>
              <p:nvPr/>
            </p:nvSpPr>
            <p:spPr bwMode="auto">
              <a:xfrm>
                <a:off x="404" y="2948"/>
                <a:ext cx="80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5255 · Technology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3" name="Rectangle 132"/>
              <p:cNvSpPr>
                <a:spLocks noChangeArrowheads="1"/>
              </p:cNvSpPr>
              <p:nvPr/>
            </p:nvSpPr>
            <p:spPr bwMode="auto">
              <a:xfrm>
                <a:off x="2078" y="2948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3,366.60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4" name="Rectangle 133"/>
              <p:cNvSpPr>
                <a:spLocks noChangeArrowheads="1"/>
              </p:cNvSpPr>
              <p:nvPr/>
            </p:nvSpPr>
            <p:spPr bwMode="auto">
              <a:xfrm>
                <a:off x="2792" y="2948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5" name="Rectangle 134"/>
              <p:cNvSpPr>
                <a:spLocks noChangeArrowheads="1"/>
              </p:cNvSpPr>
              <p:nvPr/>
            </p:nvSpPr>
            <p:spPr bwMode="auto">
              <a:xfrm>
                <a:off x="3593" y="2948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8,366.60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6" name="Rectangle 135"/>
              <p:cNvSpPr>
                <a:spLocks noChangeArrowheads="1"/>
              </p:cNvSpPr>
              <p:nvPr/>
            </p:nvSpPr>
            <p:spPr bwMode="auto">
              <a:xfrm>
                <a:off x="4327" y="2948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14,500.00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7" name="Rectangle 136"/>
              <p:cNvSpPr>
                <a:spLocks noChangeArrowheads="1"/>
              </p:cNvSpPr>
              <p:nvPr/>
            </p:nvSpPr>
            <p:spPr bwMode="auto">
              <a:xfrm>
                <a:off x="4903" y="2948"/>
                <a:ext cx="43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-6,133.40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8" name="Rectangle 137"/>
              <p:cNvSpPr>
                <a:spLocks noChangeArrowheads="1"/>
              </p:cNvSpPr>
              <p:nvPr/>
            </p:nvSpPr>
            <p:spPr bwMode="auto">
              <a:xfrm>
                <a:off x="404" y="3026"/>
                <a:ext cx="109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5260 · Licenses and Fees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9" name="Rectangle 138"/>
              <p:cNvSpPr>
                <a:spLocks noChangeArrowheads="1"/>
              </p:cNvSpPr>
              <p:nvPr/>
            </p:nvSpPr>
            <p:spPr bwMode="auto">
              <a:xfrm>
                <a:off x="2197" y="3026"/>
                <a:ext cx="27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83.34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0" name="Rectangle 139"/>
              <p:cNvSpPr>
                <a:spLocks noChangeArrowheads="1"/>
              </p:cNvSpPr>
              <p:nvPr/>
            </p:nvSpPr>
            <p:spPr bwMode="auto">
              <a:xfrm>
                <a:off x="2792" y="3026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2,400.00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" name="Rectangle 140"/>
              <p:cNvSpPr>
                <a:spLocks noChangeArrowheads="1"/>
              </p:cNvSpPr>
              <p:nvPr/>
            </p:nvSpPr>
            <p:spPr bwMode="auto">
              <a:xfrm>
                <a:off x="3593" y="3026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2,483.34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2" name="Rectangle 141"/>
              <p:cNvSpPr>
                <a:spLocks noChangeArrowheads="1"/>
              </p:cNvSpPr>
              <p:nvPr/>
            </p:nvSpPr>
            <p:spPr bwMode="auto">
              <a:xfrm>
                <a:off x="4374" y="3026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2,400.00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3" name="Rectangle 142"/>
              <p:cNvSpPr>
                <a:spLocks noChangeArrowheads="1"/>
              </p:cNvSpPr>
              <p:nvPr/>
            </p:nvSpPr>
            <p:spPr bwMode="auto">
              <a:xfrm>
                <a:off x="5049" y="3026"/>
                <a:ext cx="27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83.34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4" name="Rectangle 143"/>
              <p:cNvSpPr>
                <a:spLocks noChangeArrowheads="1"/>
              </p:cNvSpPr>
              <p:nvPr/>
            </p:nvSpPr>
            <p:spPr bwMode="auto">
              <a:xfrm>
                <a:off x="404" y="3103"/>
                <a:ext cx="135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5300 · Bank and Merchant Fees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5" name="Rectangle 144"/>
              <p:cNvSpPr>
                <a:spLocks noChangeArrowheads="1"/>
              </p:cNvSpPr>
              <p:nvPr/>
            </p:nvSpPr>
            <p:spPr bwMode="auto">
              <a:xfrm>
                <a:off x="2151" y="3103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104.51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6" name="Rectangle 145"/>
              <p:cNvSpPr>
                <a:spLocks noChangeArrowheads="1"/>
              </p:cNvSpPr>
              <p:nvPr/>
            </p:nvSpPr>
            <p:spPr bwMode="auto">
              <a:xfrm>
                <a:off x="2792" y="3103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7" name="Rectangle 146"/>
              <p:cNvSpPr>
                <a:spLocks noChangeArrowheads="1"/>
              </p:cNvSpPr>
              <p:nvPr/>
            </p:nvSpPr>
            <p:spPr bwMode="auto">
              <a:xfrm>
                <a:off x="3593" y="3103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2,104.51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8" name="Rectangle 147"/>
              <p:cNvSpPr>
                <a:spLocks noChangeArrowheads="1"/>
              </p:cNvSpPr>
              <p:nvPr/>
            </p:nvSpPr>
            <p:spPr bwMode="auto">
              <a:xfrm>
                <a:off x="4374" y="3103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2,400.00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9" name="Rectangle 148"/>
              <p:cNvSpPr>
                <a:spLocks noChangeArrowheads="1"/>
              </p:cNvSpPr>
              <p:nvPr/>
            </p:nvSpPr>
            <p:spPr bwMode="auto">
              <a:xfrm>
                <a:off x="4976" y="3103"/>
                <a:ext cx="35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-295.49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0" name="Rectangle 149"/>
              <p:cNvSpPr>
                <a:spLocks noChangeArrowheads="1"/>
              </p:cNvSpPr>
              <p:nvPr/>
            </p:nvSpPr>
            <p:spPr bwMode="auto">
              <a:xfrm>
                <a:off x="404" y="3181"/>
                <a:ext cx="66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5330 · Postage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1" name="Rectangle 150"/>
              <p:cNvSpPr>
                <a:spLocks noChangeArrowheads="1"/>
              </p:cNvSpPr>
              <p:nvPr/>
            </p:nvSpPr>
            <p:spPr bwMode="auto">
              <a:xfrm>
                <a:off x="2151" y="3181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241.22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2" name="Rectangle 151"/>
              <p:cNvSpPr>
                <a:spLocks noChangeArrowheads="1"/>
              </p:cNvSpPr>
              <p:nvPr/>
            </p:nvSpPr>
            <p:spPr bwMode="auto">
              <a:xfrm>
                <a:off x="2792" y="3181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3" name="Rectangle 152"/>
              <p:cNvSpPr>
                <a:spLocks noChangeArrowheads="1"/>
              </p:cNvSpPr>
              <p:nvPr/>
            </p:nvSpPr>
            <p:spPr bwMode="auto">
              <a:xfrm>
                <a:off x="3593" y="3181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3,241.22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4" name="Rectangle 153"/>
              <p:cNvSpPr>
                <a:spLocks noChangeArrowheads="1"/>
              </p:cNvSpPr>
              <p:nvPr/>
            </p:nvSpPr>
            <p:spPr bwMode="auto">
              <a:xfrm>
                <a:off x="4374" y="3181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3,600.00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5" name="Rectangle 154"/>
              <p:cNvSpPr>
                <a:spLocks noChangeArrowheads="1"/>
              </p:cNvSpPr>
              <p:nvPr/>
            </p:nvSpPr>
            <p:spPr bwMode="auto">
              <a:xfrm>
                <a:off x="4976" y="3181"/>
                <a:ext cx="35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-358.78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6" name="Rectangle 155"/>
              <p:cNvSpPr>
                <a:spLocks noChangeArrowheads="1"/>
              </p:cNvSpPr>
              <p:nvPr/>
            </p:nvSpPr>
            <p:spPr bwMode="auto">
              <a:xfrm>
                <a:off x="404" y="3259"/>
                <a:ext cx="76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5340 · Telephone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7" name="Rectangle 156"/>
              <p:cNvSpPr>
                <a:spLocks noChangeArrowheads="1"/>
              </p:cNvSpPr>
              <p:nvPr/>
            </p:nvSpPr>
            <p:spPr bwMode="auto">
              <a:xfrm>
                <a:off x="2078" y="3259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1,357.46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8" name="Rectangle 157"/>
              <p:cNvSpPr>
                <a:spLocks noChangeArrowheads="1"/>
              </p:cNvSpPr>
              <p:nvPr/>
            </p:nvSpPr>
            <p:spPr bwMode="auto">
              <a:xfrm>
                <a:off x="2792" y="3259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7,425.00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9" name="Rectangle 158"/>
              <p:cNvSpPr>
                <a:spLocks noChangeArrowheads="1"/>
              </p:cNvSpPr>
              <p:nvPr/>
            </p:nvSpPr>
            <p:spPr bwMode="auto">
              <a:xfrm>
                <a:off x="3593" y="3259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8,782.46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0" name="Rectangle 159"/>
              <p:cNvSpPr>
                <a:spLocks noChangeArrowheads="1"/>
              </p:cNvSpPr>
              <p:nvPr/>
            </p:nvSpPr>
            <p:spPr bwMode="auto">
              <a:xfrm>
                <a:off x="4374" y="3259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8,925.00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1" name="Rectangle 160"/>
              <p:cNvSpPr>
                <a:spLocks noChangeArrowheads="1"/>
              </p:cNvSpPr>
              <p:nvPr/>
            </p:nvSpPr>
            <p:spPr bwMode="auto">
              <a:xfrm>
                <a:off x="4976" y="3259"/>
                <a:ext cx="35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-142.54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2" name="Rectangle 161"/>
              <p:cNvSpPr>
                <a:spLocks noChangeArrowheads="1"/>
              </p:cNvSpPr>
              <p:nvPr/>
            </p:nvSpPr>
            <p:spPr bwMode="auto">
              <a:xfrm>
                <a:off x="404" y="3337"/>
                <a:ext cx="160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5350 · Travel/Mileage Reimbursement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3" name="Rectangle 162"/>
              <p:cNvSpPr>
                <a:spLocks noChangeArrowheads="1"/>
              </p:cNvSpPr>
              <p:nvPr/>
            </p:nvSpPr>
            <p:spPr bwMode="auto">
              <a:xfrm>
                <a:off x="2151" y="3337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982.20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4" name="Rectangle 163"/>
              <p:cNvSpPr>
                <a:spLocks noChangeArrowheads="1"/>
              </p:cNvSpPr>
              <p:nvPr/>
            </p:nvSpPr>
            <p:spPr bwMode="auto">
              <a:xfrm>
                <a:off x="2792" y="3337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5,500.00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5" name="Rectangle 164"/>
              <p:cNvSpPr>
                <a:spLocks noChangeArrowheads="1"/>
              </p:cNvSpPr>
              <p:nvPr/>
            </p:nvSpPr>
            <p:spPr bwMode="auto">
              <a:xfrm>
                <a:off x="3593" y="3337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6,482.20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6" name="Rectangle 165"/>
              <p:cNvSpPr>
                <a:spLocks noChangeArrowheads="1"/>
              </p:cNvSpPr>
              <p:nvPr/>
            </p:nvSpPr>
            <p:spPr bwMode="auto">
              <a:xfrm>
                <a:off x="4374" y="3337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6,600.00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7" name="Rectangle 166"/>
              <p:cNvSpPr>
                <a:spLocks noChangeArrowheads="1"/>
              </p:cNvSpPr>
              <p:nvPr/>
            </p:nvSpPr>
            <p:spPr bwMode="auto">
              <a:xfrm>
                <a:off x="4976" y="3337"/>
                <a:ext cx="35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-117.80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8" name="Rectangle 167"/>
              <p:cNvSpPr>
                <a:spLocks noChangeArrowheads="1"/>
              </p:cNvSpPr>
              <p:nvPr/>
            </p:nvSpPr>
            <p:spPr bwMode="auto">
              <a:xfrm>
                <a:off x="404" y="3415"/>
                <a:ext cx="80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5410 · Food Costs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9" name="Rectangle 168"/>
              <p:cNvSpPr>
                <a:spLocks noChangeArrowheads="1"/>
              </p:cNvSpPr>
              <p:nvPr/>
            </p:nvSpPr>
            <p:spPr bwMode="auto">
              <a:xfrm>
                <a:off x="2031" y="3415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13,568.03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0" name="Rectangle 169"/>
              <p:cNvSpPr>
                <a:spLocks noChangeArrowheads="1"/>
              </p:cNvSpPr>
              <p:nvPr/>
            </p:nvSpPr>
            <p:spPr bwMode="auto">
              <a:xfrm>
                <a:off x="2746" y="3415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1" name="Rectangle 170"/>
              <p:cNvSpPr>
                <a:spLocks noChangeArrowheads="1"/>
              </p:cNvSpPr>
              <p:nvPr/>
            </p:nvSpPr>
            <p:spPr bwMode="auto">
              <a:xfrm>
                <a:off x="3547" y="3415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88,568.03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2" name="Rectangle 171"/>
              <p:cNvSpPr>
                <a:spLocks noChangeArrowheads="1"/>
              </p:cNvSpPr>
              <p:nvPr/>
            </p:nvSpPr>
            <p:spPr bwMode="auto">
              <a:xfrm>
                <a:off x="4327" y="3415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90,000.00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3" name="Rectangle 172"/>
              <p:cNvSpPr>
                <a:spLocks noChangeArrowheads="1"/>
              </p:cNvSpPr>
              <p:nvPr/>
            </p:nvSpPr>
            <p:spPr bwMode="auto">
              <a:xfrm>
                <a:off x="4903" y="3415"/>
                <a:ext cx="43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-1,431.97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4" name="Rectangle 173"/>
              <p:cNvSpPr>
                <a:spLocks noChangeArrowheads="1"/>
              </p:cNvSpPr>
              <p:nvPr/>
            </p:nvSpPr>
            <p:spPr bwMode="auto">
              <a:xfrm>
                <a:off x="404" y="3493"/>
                <a:ext cx="94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5530 · Office Supplies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5" name="Rectangle 174"/>
              <p:cNvSpPr>
                <a:spLocks noChangeArrowheads="1"/>
              </p:cNvSpPr>
              <p:nvPr/>
            </p:nvSpPr>
            <p:spPr bwMode="auto">
              <a:xfrm>
                <a:off x="2151" y="3493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735.73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6" name="Rectangle 175"/>
              <p:cNvSpPr>
                <a:spLocks noChangeArrowheads="1"/>
              </p:cNvSpPr>
              <p:nvPr/>
            </p:nvSpPr>
            <p:spPr bwMode="auto">
              <a:xfrm>
                <a:off x="2792" y="3493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7" name="Rectangle 176"/>
              <p:cNvSpPr>
                <a:spLocks noChangeArrowheads="1"/>
              </p:cNvSpPr>
              <p:nvPr/>
            </p:nvSpPr>
            <p:spPr bwMode="auto">
              <a:xfrm>
                <a:off x="3593" y="3493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5,735.73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8" name="Rectangle 177"/>
              <p:cNvSpPr>
                <a:spLocks noChangeArrowheads="1"/>
              </p:cNvSpPr>
              <p:nvPr/>
            </p:nvSpPr>
            <p:spPr bwMode="auto">
              <a:xfrm>
                <a:off x="4374" y="3493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9" name="Rectangle 178"/>
              <p:cNvSpPr>
                <a:spLocks noChangeArrowheads="1"/>
              </p:cNvSpPr>
              <p:nvPr/>
            </p:nvSpPr>
            <p:spPr bwMode="auto">
              <a:xfrm>
                <a:off x="4976" y="3493"/>
                <a:ext cx="35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-264.27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0" name="Rectangle 179"/>
              <p:cNvSpPr>
                <a:spLocks noChangeArrowheads="1"/>
              </p:cNvSpPr>
              <p:nvPr/>
            </p:nvSpPr>
            <p:spPr bwMode="auto">
              <a:xfrm>
                <a:off x="404" y="3571"/>
                <a:ext cx="64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5640 · Printing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1" name="Rectangle 180"/>
              <p:cNvSpPr>
                <a:spLocks noChangeArrowheads="1"/>
              </p:cNvSpPr>
              <p:nvPr/>
            </p:nvSpPr>
            <p:spPr bwMode="auto">
              <a:xfrm>
                <a:off x="2151" y="3571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117.08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2" name="Rectangle 181"/>
              <p:cNvSpPr>
                <a:spLocks noChangeArrowheads="1"/>
              </p:cNvSpPr>
              <p:nvPr/>
            </p:nvSpPr>
            <p:spPr bwMode="auto">
              <a:xfrm>
                <a:off x="2792" y="3571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3" name="Rectangle 182"/>
              <p:cNvSpPr>
                <a:spLocks noChangeArrowheads="1"/>
              </p:cNvSpPr>
              <p:nvPr/>
            </p:nvSpPr>
            <p:spPr bwMode="auto">
              <a:xfrm>
                <a:off x="3593" y="3571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3,117.08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4" name="Rectangle 183"/>
              <p:cNvSpPr>
                <a:spLocks noChangeArrowheads="1"/>
              </p:cNvSpPr>
              <p:nvPr/>
            </p:nvSpPr>
            <p:spPr bwMode="auto">
              <a:xfrm>
                <a:off x="4374" y="3571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3,600.00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5" name="Rectangle 184"/>
              <p:cNvSpPr>
                <a:spLocks noChangeArrowheads="1"/>
              </p:cNvSpPr>
              <p:nvPr/>
            </p:nvSpPr>
            <p:spPr bwMode="auto">
              <a:xfrm>
                <a:off x="4976" y="3571"/>
                <a:ext cx="35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-482.92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6" name="Rectangle 185"/>
              <p:cNvSpPr>
                <a:spLocks noChangeArrowheads="1"/>
              </p:cNvSpPr>
              <p:nvPr/>
            </p:nvSpPr>
            <p:spPr bwMode="auto">
              <a:xfrm>
                <a:off x="404" y="3649"/>
                <a:ext cx="89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5720 · Vehicle Costs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7" name="Rectangle 186"/>
              <p:cNvSpPr>
                <a:spLocks noChangeArrowheads="1"/>
              </p:cNvSpPr>
              <p:nvPr/>
            </p:nvSpPr>
            <p:spPr bwMode="auto">
              <a:xfrm>
                <a:off x="2078" y="3649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1,505.23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8" name="Rectangle 187"/>
              <p:cNvSpPr>
                <a:spLocks noChangeArrowheads="1"/>
              </p:cNvSpPr>
              <p:nvPr/>
            </p:nvSpPr>
            <p:spPr bwMode="auto">
              <a:xfrm>
                <a:off x="2746" y="3649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9" name="Rectangle 188"/>
              <p:cNvSpPr>
                <a:spLocks noChangeArrowheads="1"/>
              </p:cNvSpPr>
              <p:nvPr/>
            </p:nvSpPr>
            <p:spPr bwMode="auto">
              <a:xfrm>
                <a:off x="3547" y="3649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16,505.23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0" name="Rectangle 189"/>
              <p:cNvSpPr>
                <a:spLocks noChangeArrowheads="1"/>
              </p:cNvSpPr>
              <p:nvPr/>
            </p:nvSpPr>
            <p:spPr bwMode="auto">
              <a:xfrm>
                <a:off x="4327" y="3649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1" name="Rectangle 190"/>
              <p:cNvSpPr>
                <a:spLocks noChangeArrowheads="1"/>
              </p:cNvSpPr>
              <p:nvPr/>
            </p:nvSpPr>
            <p:spPr bwMode="auto">
              <a:xfrm>
                <a:off x="4903" y="3649"/>
                <a:ext cx="43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-1,494.77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2" name="Rectangle 191"/>
              <p:cNvSpPr>
                <a:spLocks noChangeArrowheads="1"/>
              </p:cNvSpPr>
              <p:nvPr/>
            </p:nvSpPr>
            <p:spPr bwMode="auto">
              <a:xfrm>
                <a:off x="404" y="3727"/>
                <a:ext cx="62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5840 · Utilities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3" name="Rectangle 192"/>
              <p:cNvSpPr>
                <a:spLocks noChangeArrowheads="1"/>
              </p:cNvSpPr>
              <p:nvPr/>
            </p:nvSpPr>
            <p:spPr bwMode="auto">
              <a:xfrm>
                <a:off x="2078" y="3727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8,053.00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4" name="Rectangle 193"/>
              <p:cNvSpPr>
                <a:spLocks noChangeArrowheads="1"/>
              </p:cNvSpPr>
              <p:nvPr/>
            </p:nvSpPr>
            <p:spPr bwMode="auto">
              <a:xfrm>
                <a:off x="2746" y="3727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5" name="Rectangle 194"/>
              <p:cNvSpPr>
                <a:spLocks noChangeArrowheads="1"/>
              </p:cNvSpPr>
              <p:nvPr/>
            </p:nvSpPr>
            <p:spPr bwMode="auto">
              <a:xfrm>
                <a:off x="3547" y="3727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38,053.00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6" name="Rectangle 195"/>
              <p:cNvSpPr>
                <a:spLocks noChangeArrowheads="1"/>
              </p:cNvSpPr>
              <p:nvPr/>
            </p:nvSpPr>
            <p:spPr bwMode="auto">
              <a:xfrm>
                <a:off x="4327" y="3727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36,000.00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7" name="Rectangle 196"/>
              <p:cNvSpPr>
                <a:spLocks noChangeArrowheads="1"/>
              </p:cNvSpPr>
              <p:nvPr/>
            </p:nvSpPr>
            <p:spPr bwMode="auto">
              <a:xfrm>
                <a:off x="4929" y="3727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2,053.00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8" name="Rectangle 197"/>
              <p:cNvSpPr>
                <a:spLocks noChangeArrowheads="1"/>
              </p:cNvSpPr>
              <p:nvPr/>
            </p:nvSpPr>
            <p:spPr bwMode="auto">
              <a:xfrm>
                <a:off x="404" y="3804"/>
                <a:ext cx="68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5850 · Supplies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9" name="Rectangle 198"/>
              <p:cNvSpPr>
                <a:spLocks noChangeArrowheads="1"/>
              </p:cNvSpPr>
              <p:nvPr/>
            </p:nvSpPr>
            <p:spPr bwMode="auto">
              <a:xfrm>
                <a:off x="2078" y="3804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1,927.69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0" name="Rectangle 199"/>
              <p:cNvSpPr>
                <a:spLocks noChangeArrowheads="1"/>
              </p:cNvSpPr>
              <p:nvPr/>
            </p:nvSpPr>
            <p:spPr bwMode="auto">
              <a:xfrm>
                <a:off x="2746" y="3804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1" name="Rectangle 200"/>
              <p:cNvSpPr>
                <a:spLocks noChangeArrowheads="1"/>
              </p:cNvSpPr>
              <p:nvPr/>
            </p:nvSpPr>
            <p:spPr bwMode="auto">
              <a:xfrm>
                <a:off x="3547" y="3804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11,927.69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2" name="Rectangle 201"/>
              <p:cNvSpPr>
                <a:spLocks noChangeArrowheads="1"/>
              </p:cNvSpPr>
              <p:nvPr/>
            </p:nvSpPr>
            <p:spPr bwMode="auto">
              <a:xfrm>
                <a:off x="4327" y="3804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3" name="Rectangle 202"/>
              <p:cNvSpPr>
                <a:spLocks noChangeArrowheads="1"/>
              </p:cNvSpPr>
              <p:nvPr/>
            </p:nvSpPr>
            <p:spPr bwMode="auto">
              <a:xfrm>
                <a:off x="5022" y="3804"/>
                <a:ext cx="29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-72.31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4" name="Rectangle 203"/>
              <p:cNvSpPr>
                <a:spLocks noChangeArrowheads="1"/>
              </p:cNvSpPr>
              <p:nvPr/>
            </p:nvSpPr>
            <p:spPr bwMode="auto">
              <a:xfrm>
                <a:off x="404" y="3882"/>
                <a:ext cx="137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5860 · Repairs and Maintenance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5" name="Rectangle 204"/>
              <p:cNvSpPr>
                <a:spLocks noChangeArrowheads="1"/>
              </p:cNvSpPr>
              <p:nvPr/>
            </p:nvSpPr>
            <p:spPr bwMode="auto">
              <a:xfrm>
                <a:off x="2078" y="3882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4,138.74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406"/>
            <p:cNvGrpSpPr>
              <a:grpSpLocks/>
            </p:cNvGrpSpPr>
            <p:nvPr/>
          </p:nvGrpSpPr>
          <p:grpSpPr bwMode="auto">
            <a:xfrm>
              <a:off x="384" y="1037"/>
              <a:ext cx="4956" cy="3258"/>
              <a:chOff x="384" y="1037"/>
              <a:chExt cx="4956" cy="3258"/>
            </a:xfrm>
          </p:grpSpPr>
          <p:sp>
            <p:nvSpPr>
              <p:cNvPr id="2226" name="Rectangle 206"/>
              <p:cNvSpPr>
                <a:spLocks noChangeArrowheads="1"/>
              </p:cNvSpPr>
              <p:nvPr/>
            </p:nvSpPr>
            <p:spPr bwMode="auto">
              <a:xfrm>
                <a:off x="2746" y="3882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18,000.00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7" name="Rectangle 207"/>
              <p:cNvSpPr>
                <a:spLocks noChangeArrowheads="1"/>
              </p:cNvSpPr>
              <p:nvPr/>
            </p:nvSpPr>
            <p:spPr bwMode="auto">
              <a:xfrm>
                <a:off x="3547" y="3882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22,138.74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8" name="Rectangle 208"/>
              <p:cNvSpPr>
                <a:spLocks noChangeArrowheads="1"/>
              </p:cNvSpPr>
              <p:nvPr/>
            </p:nvSpPr>
            <p:spPr bwMode="auto">
              <a:xfrm>
                <a:off x="4327" y="3882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21,600.00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9" name="Rectangle 209"/>
              <p:cNvSpPr>
                <a:spLocks noChangeArrowheads="1"/>
              </p:cNvSpPr>
              <p:nvPr/>
            </p:nvSpPr>
            <p:spPr bwMode="auto">
              <a:xfrm>
                <a:off x="5002" y="3882"/>
                <a:ext cx="31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538.74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0" name="Rectangle 210"/>
              <p:cNvSpPr>
                <a:spLocks noChangeArrowheads="1"/>
              </p:cNvSpPr>
              <p:nvPr/>
            </p:nvSpPr>
            <p:spPr bwMode="auto">
              <a:xfrm>
                <a:off x="404" y="3960"/>
                <a:ext cx="72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5910 · Insurance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1" name="Rectangle 211"/>
              <p:cNvSpPr>
                <a:spLocks noChangeArrowheads="1"/>
              </p:cNvSpPr>
              <p:nvPr/>
            </p:nvSpPr>
            <p:spPr bwMode="auto">
              <a:xfrm>
                <a:off x="2078" y="3960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3,767.13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2" name="Rectangle 212"/>
              <p:cNvSpPr>
                <a:spLocks noChangeArrowheads="1"/>
              </p:cNvSpPr>
              <p:nvPr/>
            </p:nvSpPr>
            <p:spPr bwMode="auto">
              <a:xfrm>
                <a:off x="2746" y="3960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18,500.00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3" name="Rectangle 213"/>
              <p:cNvSpPr>
                <a:spLocks noChangeArrowheads="1"/>
              </p:cNvSpPr>
              <p:nvPr/>
            </p:nvSpPr>
            <p:spPr bwMode="auto">
              <a:xfrm>
                <a:off x="3547" y="3960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22,267.13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4" name="Rectangle 214"/>
              <p:cNvSpPr>
                <a:spLocks noChangeArrowheads="1"/>
              </p:cNvSpPr>
              <p:nvPr/>
            </p:nvSpPr>
            <p:spPr bwMode="auto">
              <a:xfrm>
                <a:off x="4327" y="3960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22,200.00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5" name="Rectangle 215"/>
              <p:cNvSpPr>
                <a:spLocks noChangeArrowheads="1"/>
              </p:cNvSpPr>
              <p:nvPr/>
            </p:nvSpPr>
            <p:spPr bwMode="auto">
              <a:xfrm>
                <a:off x="5049" y="3960"/>
                <a:ext cx="27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67.13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6" name="Rectangle 216"/>
              <p:cNvSpPr>
                <a:spLocks noChangeArrowheads="1"/>
              </p:cNvSpPr>
              <p:nvPr/>
            </p:nvSpPr>
            <p:spPr bwMode="auto">
              <a:xfrm>
                <a:off x="404" y="4043"/>
                <a:ext cx="72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Total Expenses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7" name="Rectangle 217"/>
              <p:cNvSpPr>
                <a:spLocks noChangeArrowheads="1"/>
              </p:cNvSpPr>
              <p:nvPr/>
            </p:nvSpPr>
            <p:spPr bwMode="auto">
              <a:xfrm>
                <a:off x="1985" y="4043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167,734.73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8" name="Rectangle 218"/>
              <p:cNvSpPr>
                <a:spLocks noChangeArrowheads="1"/>
              </p:cNvSpPr>
              <p:nvPr/>
            </p:nvSpPr>
            <p:spPr bwMode="auto">
              <a:xfrm>
                <a:off x="2700" y="4043"/>
                <a:ext cx="50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860,725.00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9" name="Rectangle 219"/>
              <p:cNvSpPr>
                <a:spLocks noChangeArrowheads="1"/>
              </p:cNvSpPr>
              <p:nvPr/>
            </p:nvSpPr>
            <p:spPr bwMode="auto">
              <a:xfrm>
                <a:off x="3428" y="4043"/>
                <a:ext cx="57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1,028,459.73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0" name="Rectangle 220"/>
              <p:cNvSpPr>
                <a:spLocks noChangeArrowheads="1"/>
              </p:cNvSpPr>
              <p:nvPr/>
            </p:nvSpPr>
            <p:spPr bwMode="auto">
              <a:xfrm>
                <a:off x="4208" y="4043"/>
                <a:ext cx="57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1,030,825.00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1" name="Rectangle 221"/>
              <p:cNvSpPr>
                <a:spLocks noChangeArrowheads="1"/>
              </p:cNvSpPr>
              <p:nvPr/>
            </p:nvSpPr>
            <p:spPr bwMode="auto">
              <a:xfrm>
                <a:off x="4903" y="4043"/>
                <a:ext cx="43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-2,365.27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2" name="Rectangle 222"/>
              <p:cNvSpPr>
                <a:spLocks noChangeArrowheads="1"/>
              </p:cNvSpPr>
              <p:nvPr/>
            </p:nvSpPr>
            <p:spPr bwMode="auto">
              <a:xfrm>
                <a:off x="404" y="4208"/>
                <a:ext cx="76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Surplus (Deficit)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3" name="Rectangle 223"/>
              <p:cNvSpPr>
                <a:spLocks noChangeArrowheads="1"/>
              </p:cNvSpPr>
              <p:nvPr/>
            </p:nvSpPr>
            <p:spPr bwMode="auto">
              <a:xfrm>
                <a:off x="2005" y="4208"/>
                <a:ext cx="48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-15,926.42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4" name="Rectangle 224"/>
              <p:cNvSpPr>
                <a:spLocks noChangeArrowheads="1"/>
              </p:cNvSpPr>
              <p:nvPr/>
            </p:nvSpPr>
            <p:spPr bwMode="auto">
              <a:xfrm>
                <a:off x="2746" y="4208"/>
                <a:ext cx="45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13,786.00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5" name="Rectangle 225"/>
              <p:cNvSpPr>
                <a:spLocks noChangeArrowheads="1"/>
              </p:cNvSpPr>
              <p:nvPr/>
            </p:nvSpPr>
            <p:spPr bwMode="auto">
              <a:xfrm>
                <a:off x="3566" y="4208"/>
                <a:ext cx="43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-2,140.42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6" name="Rectangle 226"/>
              <p:cNvSpPr>
                <a:spLocks noChangeArrowheads="1"/>
              </p:cNvSpPr>
              <p:nvPr/>
            </p:nvSpPr>
            <p:spPr bwMode="auto">
              <a:xfrm>
                <a:off x="4374" y="4208"/>
                <a:ext cx="397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9,389.00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7" name="Rectangle 227"/>
              <p:cNvSpPr>
                <a:spLocks noChangeArrowheads="1"/>
              </p:cNvSpPr>
              <p:nvPr/>
            </p:nvSpPr>
            <p:spPr bwMode="auto">
              <a:xfrm>
                <a:off x="4857" y="4208"/>
                <a:ext cx="48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-11,529.42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8" name="Line 228"/>
              <p:cNvSpPr>
                <a:spLocks noChangeShapeType="1"/>
              </p:cNvSpPr>
              <p:nvPr/>
            </p:nvSpPr>
            <p:spPr bwMode="auto">
              <a:xfrm>
                <a:off x="384" y="1120"/>
                <a:ext cx="1442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9" name="Rectangle 229"/>
              <p:cNvSpPr>
                <a:spLocks noChangeArrowheads="1"/>
              </p:cNvSpPr>
              <p:nvPr/>
            </p:nvSpPr>
            <p:spPr bwMode="auto">
              <a:xfrm>
                <a:off x="384" y="1120"/>
                <a:ext cx="1442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0" name="Rectangle 230"/>
              <p:cNvSpPr>
                <a:spLocks noChangeArrowheads="1"/>
              </p:cNvSpPr>
              <p:nvPr/>
            </p:nvSpPr>
            <p:spPr bwMode="auto">
              <a:xfrm>
                <a:off x="1826" y="1115"/>
                <a:ext cx="602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1" name="Line 231"/>
              <p:cNvSpPr>
                <a:spLocks noChangeShapeType="1"/>
              </p:cNvSpPr>
              <p:nvPr/>
            </p:nvSpPr>
            <p:spPr bwMode="auto">
              <a:xfrm>
                <a:off x="2428" y="1120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2" name="Rectangle 232"/>
              <p:cNvSpPr>
                <a:spLocks noChangeArrowheads="1"/>
              </p:cNvSpPr>
              <p:nvPr/>
            </p:nvSpPr>
            <p:spPr bwMode="auto">
              <a:xfrm>
                <a:off x="2428" y="1120"/>
                <a:ext cx="100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3" name="Rectangle 233"/>
              <p:cNvSpPr>
                <a:spLocks noChangeArrowheads="1"/>
              </p:cNvSpPr>
              <p:nvPr/>
            </p:nvSpPr>
            <p:spPr bwMode="auto">
              <a:xfrm>
                <a:off x="2528" y="1115"/>
                <a:ext cx="615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4" name="Line 234"/>
              <p:cNvSpPr>
                <a:spLocks noChangeShapeType="1"/>
              </p:cNvSpPr>
              <p:nvPr/>
            </p:nvSpPr>
            <p:spPr bwMode="auto">
              <a:xfrm>
                <a:off x="3143" y="1120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" name="Rectangle 235"/>
              <p:cNvSpPr>
                <a:spLocks noChangeArrowheads="1"/>
              </p:cNvSpPr>
              <p:nvPr/>
            </p:nvSpPr>
            <p:spPr bwMode="auto">
              <a:xfrm>
                <a:off x="3143" y="1120"/>
                <a:ext cx="9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" name="Rectangle 236"/>
              <p:cNvSpPr>
                <a:spLocks noChangeArrowheads="1"/>
              </p:cNvSpPr>
              <p:nvPr/>
            </p:nvSpPr>
            <p:spPr bwMode="auto">
              <a:xfrm>
                <a:off x="3242" y="1115"/>
                <a:ext cx="702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" name="Line 237"/>
              <p:cNvSpPr>
                <a:spLocks noChangeShapeType="1"/>
              </p:cNvSpPr>
              <p:nvPr/>
            </p:nvSpPr>
            <p:spPr bwMode="auto">
              <a:xfrm>
                <a:off x="3944" y="1120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8" name="Rectangle 238"/>
              <p:cNvSpPr>
                <a:spLocks noChangeArrowheads="1"/>
              </p:cNvSpPr>
              <p:nvPr/>
            </p:nvSpPr>
            <p:spPr bwMode="auto">
              <a:xfrm>
                <a:off x="3944" y="1120"/>
                <a:ext cx="9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" name="Rectangle 239"/>
              <p:cNvSpPr>
                <a:spLocks noChangeArrowheads="1"/>
              </p:cNvSpPr>
              <p:nvPr/>
            </p:nvSpPr>
            <p:spPr bwMode="auto">
              <a:xfrm>
                <a:off x="4043" y="1115"/>
                <a:ext cx="681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0" name="Line 240"/>
              <p:cNvSpPr>
                <a:spLocks noChangeShapeType="1"/>
              </p:cNvSpPr>
              <p:nvPr/>
            </p:nvSpPr>
            <p:spPr bwMode="auto">
              <a:xfrm>
                <a:off x="384" y="1207"/>
                <a:ext cx="1442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" name="Rectangle 241"/>
              <p:cNvSpPr>
                <a:spLocks noChangeArrowheads="1"/>
              </p:cNvSpPr>
              <p:nvPr/>
            </p:nvSpPr>
            <p:spPr bwMode="auto">
              <a:xfrm>
                <a:off x="384" y="1207"/>
                <a:ext cx="1442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2" name="Line 242"/>
              <p:cNvSpPr>
                <a:spLocks noChangeShapeType="1"/>
              </p:cNvSpPr>
              <p:nvPr/>
            </p:nvSpPr>
            <p:spPr bwMode="auto">
              <a:xfrm>
                <a:off x="1826" y="1037"/>
                <a:ext cx="0" cy="7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3" name="Rectangle 243"/>
              <p:cNvSpPr>
                <a:spLocks noChangeArrowheads="1"/>
              </p:cNvSpPr>
              <p:nvPr/>
            </p:nvSpPr>
            <p:spPr bwMode="auto">
              <a:xfrm>
                <a:off x="1826" y="1037"/>
                <a:ext cx="7" cy="7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" name="Rectangle 244"/>
              <p:cNvSpPr>
                <a:spLocks noChangeArrowheads="1"/>
              </p:cNvSpPr>
              <p:nvPr/>
            </p:nvSpPr>
            <p:spPr bwMode="auto">
              <a:xfrm>
                <a:off x="1826" y="1202"/>
                <a:ext cx="602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5" name="Line 245"/>
              <p:cNvSpPr>
                <a:spLocks noChangeShapeType="1"/>
              </p:cNvSpPr>
              <p:nvPr/>
            </p:nvSpPr>
            <p:spPr bwMode="auto">
              <a:xfrm>
                <a:off x="2422" y="1037"/>
                <a:ext cx="0" cy="7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6" name="Rectangle 246"/>
              <p:cNvSpPr>
                <a:spLocks noChangeArrowheads="1"/>
              </p:cNvSpPr>
              <p:nvPr/>
            </p:nvSpPr>
            <p:spPr bwMode="auto">
              <a:xfrm>
                <a:off x="2422" y="1037"/>
                <a:ext cx="6" cy="7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7" name="Line 247"/>
              <p:cNvSpPr>
                <a:spLocks noChangeShapeType="1"/>
              </p:cNvSpPr>
              <p:nvPr/>
            </p:nvSpPr>
            <p:spPr bwMode="auto">
              <a:xfrm>
                <a:off x="2428" y="1207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8" name="Rectangle 248"/>
              <p:cNvSpPr>
                <a:spLocks noChangeArrowheads="1"/>
              </p:cNvSpPr>
              <p:nvPr/>
            </p:nvSpPr>
            <p:spPr bwMode="auto">
              <a:xfrm>
                <a:off x="2428" y="1207"/>
                <a:ext cx="100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9" name="Line 249"/>
              <p:cNvSpPr>
                <a:spLocks noChangeShapeType="1"/>
              </p:cNvSpPr>
              <p:nvPr/>
            </p:nvSpPr>
            <p:spPr bwMode="auto">
              <a:xfrm>
                <a:off x="2528" y="1037"/>
                <a:ext cx="0" cy="7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0" name="Rectangle 250"/>
              <p:cNvSpPr>
                <a:spLocks noChangeArrowheads="1"/>
              </p:cNvSpPr>
              <p:nvPr/>
            </p:nvSpPr>
            <p:spPr bwMode="auto">
              <a:xfrm>
                <a:off x="2528" y="1037"/>
                <a:ext cx="6" cy="7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1" name="Rectangle 251"/>
              <p:cNvSpPr>
                <a:spLocks noChangeArrowheads="1"/>
              </p:cNvSpPr>
              <p:nvPr/>
            </p:nvSpPr>
            <p:spPr bwMode="auto">
              <a:xfrm>
                <a:off x="2528" y="1202"/>
                <a:ext cx="615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2" name="Line 252"/>
              <p:cNvSpPr>
                <a:spLocks noChangeShapeType="1"/>
              </p:cNvSpPr>
              <p:nvPr/>
            </p:nvSpPr>
            <p:spPr bwMode="auto">
              <a:xfrm>
                <a:off x="3136" y="1037"/>
                <a:ext cx="0" cy="7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" name="Rectangle 253"/>
              <p:cNvSpPr>
                <a:spLocks noChangeArrowheads="1"/>
              </p:cNvSpPr>
              <p:nvPr/>
            </p:nvSpPr>
            <p:spPr bwMode="auto">
              <a:xfrm>
                <a:off x="3136" y="1037"/>
                <a:ext cx="7" cy="7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" name="Line 254"/>
              <p:cNvSpPr>
                <a:spLocks noChangeShapeType="1"/>
              </p:cNvSpPr>
              <p:nvPr/>
            </p:nvSpPr>
            <p:spPr bwMode="auto">
              <a:xfrm>
                <a:off x="3143" y="1207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" name="Rectangle 255"/>
              <p:cNvSpPr>
                <a:spLocks noChangeArrowheads="1"/>
              </p:cNvSpPr>
              <p:nvPr/>
            </p:nvSpPr>
            <p:spPr bwMode="auto">
              <a:xfrm>
                <a:off x="3143" y="1207"/>
                <a:ext cx="9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" name="Line 256"/>
              <p:cNvSpPr>
                <a:spLocks noChangeShapeType="1"/>
              </p:cNvSpPr>
              <p:nvPr/>
            </p:nvSpPr>
            <p:spPr bwMode="auto">
              <a:xfrm>
                <a:off x="3242" y="1037"/>
                <a:ext cx="0" cy="7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" name="Rectangle 257"/>
              <p:cNvSpPr>
                <a:spLocks noChangeArrowheads="1"/>
              </p:cNvSpPr>
              <p:nvPr/>
            </p:nvSpPr>
            <p:spPr bwMode="auto">
              <a:xfrm>
                <a:off x="3242" y="1037"/>
                <a:ext cx="7" cy="7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" name="Rectangle 258"/>
              <p:cNvSpPr>
                <a:spLocks noChangeArrowheads="1"/>
              </p:cNvSpPr>
              <p:nvPr/>
            </p:nvSpPr>
            <p:spPr bwMode="auto">
              <a:xfrm>
                <a:off x="3242" y="1202"/>
                <a:ext cx="702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" name="Line 259"/>
              <p:cNvSpPr>
                <a:spLocks noChangeShapeType="1"/>
              </p:cNvSpPr>
              <p:nvPr/>
            </p:nvSpPr>
            <p:spPr bwMode="auto">
              <a:xfrm>
                <a:off x="3937" y="1037"/>
                <a:ext cx="0" cy="7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" name="Rectangle 260"/>
              <p:cNvSpPr>
                <a:spLocks noChangeArrowheads="1"/>
              </p:cNvSpPr>
              <p:nvPr/>
            </p:nvSpPr>
            <p:spPr bwMode="auto">
              <a:xfrm>
                <a:off x="3937" y="1037"/>
                <a:ext cx="7" cy="7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" name="Line 261"/>
              <p:cNvSpPr>
                <a:spLocks noChangeShapeType="1"/>
              </p:cNvSpPr>
              <p:nvPr/>
            </p:nvSpPr>
            <p:spPr bwMode="auto">
              <a:xfrm>
                <a:off x="3944" y="1207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" name="Rectangle 262"/>
              <p:cNvSpPr>
                <a:spLocks noChangeArrowheads="1"/>
              </p:cNvSpPr>
              <p:nvPr/>
            </p:nvSpPr>
            <p:spPr bwMode="auto">
              <a:xfrm>
                <a:off x="3944" y="1207"/>
                <a:ext cx="9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" name="Line 263"/>
              <p:cNvSpPr>
                <a:spLocks noChangeShapeType="1"/>
              </p:cNvSpPr>
              <p:nvPr/>
            </p:nvSpPr>
            <p:spPr bwMode="auto">
              <a:xfrm>
                <a:off x="4043" y="1037"/>
                <a:ext cx="0" cy="7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" name="Rectangle 264"/>
              <p:cNvSpPr>
                <a:spLocks noChangeArrowheads="1"/>
              </p:cNvSpPr>
              <p:nvPr/>
            </p:nvSpPr>
            <p:spPr bwMode="auto">
              <a:xfrm>
                <a:off x="4043" y="1037"/>
                <a:ext cx="6" cy="7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" name="Rectangle 265"/>
              <p:cNvSpPr>
                <a:spLocks noChangeArrowheads="1"/>
              </p:cNvSpPr>
              <p:nvPr/>
            </p:nvSpPr>
            <p:spPr bwMode="auto">
              <a:xfrm>
                <a:off x="4043" y="1202"/>
                <a:ext cx="681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" name="Line 266"/>
              <p:cNvSpPr>
                <a:spLocks noChangeShapeType="1"/>
              </p:cNvSpPr>
              <p:nvPr/>
            </p:nvSpPr>
            <p:spPr bwMode="auto">
              <a:xfrm>
                <a:off x="4718" y="1037"/>
                <a:ext cx="0" cy="7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7" name="Rectangle 267"/>
              <p:cNvSpPr>
                <a:spLocks noChangeArrowheads="1"/>
              </p:cNvSpPr>
              <p:nvPr/>
            </p:nvSpPr>
            <p:spPr bwMode="auto">
              <a:xfrm>
                <a:off x="4718" y="1037"/>
                <a:ext cx="6" cy="7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" name="Line 268"/>
              <p:cNvSpPr>
                <a:spLocks noChangeShapeType="1"/>
              </p:cNvSpPr>
              <p:nvPr/>
            </p:nvSpPr>
            <p:spPr bwMode="auto">
              <a:xfrm>
                <a:off x="4724" y="1207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9" name="Rectangle 269"/>
              <p:cNvSpPr>
                <a:spLocks noChangeArrowheads="1"/>
              </p:cNvSpPr>
              <p:nvPr/>
            </p:nvSpPr>
            <p:spPr bwMode="auto">
              <a:xfrm>
                <a:off x="4724" y="1207"/>
                <a:ext cx="100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0" name="Rectangle 270"/>
              <p:cNvSpPr>
                <a:spLocks noChangeArrowheads="1"/>
              </p:cNvSpPr>
              <p:nvPr/>
            </p:nvSpPr>
            <p:spPr bwMode="auto">
              <a:xfrm>
                <a:off x="4824" y="1202"/>
                <a:ext cx="456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1" name="Line 271"/>
              <p:cNvSpPr>
                <a:spLocks noChangeShapeType="1"/>
              </p:cNvSpPr>
              <p:nvPr/>
            </p:nvSpPr>
            <p:spPr bwMode="auto">
              <a:xfrm>
                <a:off x="384" y="1294"/>
                <a:ext cx="1442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2" name="Rectangle 272"/>
              <p:cNvSpPr>
                <a:spLocks noChangeArrowheads="1"/>
              </p:cNvSpPr>
              <p:nvPr/>
            </p:nvSpPr>
            <p:spPr bwMode="auto">
              <a:xfrm>
                <a:off x="384" y="1294"/>
                <a:ext cx="1442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3" name="Line 273"/>
              <p:cNvSpPr>
                <a:spLocks noChangeShapeType="1"/>
              </p:cNvSpPr>
              <p:nvPr/>
            </p:nvSpPr>
            <p:spPr bwMode="auto">
              <a:xfrm>
                <a:off x="1826" y="1129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4" name="Rectangle 274"/>
              <p:cNvSpPr>
                <a:spLocks noChangeArrowheads="1"/>
              </p:cNvSpPr>
              <p:nvPr/>
            </p:nvSpPr>
            <p:spPr bwMode="auto">
              <a:xfrm>
                <a:off x="1826" y="1129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5" name="Rectangle 275"/>
              <p:cNvSpPr>
                <a:spLocks noChangeArrowheads="1"/>
              </p:cNvSpPr>
              <p:nvPr/>
            </p:nvSpPr>
            <p:spPr bwMode="auto">
              <a:xfrm>
                <a:off x="1826" y="1289"/>
                <a:ext cx="602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6" name="Line 276"/>
              <p:cNvSpPr>
                <a:spLocks noChangeShapeType="1"/>
              </p:cNvSpPr>
              <p:nvPr/>
            </p:nvSpPr>
            <p:spPr bwMode="auto">
              <a:xfrm>
                <a:off x="2422" y="1129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7" name="Rectangle 277"/>
              <p:cNvSpPr>
                <a:spLocks noChangeArrowheads="1"/>
              </p:cNvSpPr>
              <p:nvPr/>
            </p:nvSpPr>
            <p:spPr bwMode="auto">
              <a:xfrm>
                <a:off x="2422" y="1129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8" name="Line 278"/>
              <p:cNvSpPr>
                <a:spLocks noChangeShapeType="1"/>
              </p:cNvSpPr>
              <p:nvPr/>
            </p:nvSpPr>
            <p:spPr bwMode="auto">
              <a:xfrm>
                <a:off x="2428" y="1294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9" name="Rectangle 279"/>
              <p:cNvSpPr>
                <a:spLocks noChangeArrowheads="1"/>
              </p:cNvSpPr>
              <p:nvPr/>
            </p:nvSpPr>
            <p:spPr bwMode="auto">
              <a:xfrm>
                <a:off x="2428" y="1294"/>
                <a:ext cx="100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" name="Line 280"/>
              <p:cNvSpPr>
                <a:spLocks noChangeShapeType="1"/>
              </p:cNvSpPr>
              <p:nvPr/>
            </p:nvSpPr>
            <p:spPr bwMode="auto">
              <a:xfrm>
                <a:off x="2528" y="1129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1" name="Rectangle 281"/>
              <p:cNvSpPr>
                <a:spLocks noChangeArrowheads="1"/>
              </p:cNvSpPr>
              <p:nvPr/>
            </p:nvSpPr>
            <p:spPr bwMode="auto">
              <a:xfrm>
                <a:off x="2528" y="1129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2" name="Rectangle 282"/>
              <p:cNvSpPr>
                <a:spLocks noChangeArrowheads="1"/>
              </p:cNvSpPr>
              <p:nvPr/>
            </p:nvSpPr>
            <p:spPr bwMode="auto">
              <a:xfrm>
                <a:off x="2528" y="1289"/>
                <a:ext cx="615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3" name="Line 283"/>
              <p:cNvSpPr>
                <a:spLocks noChangeShapeType="1"/>
              </p:cNvSpPr>
              <p:nvPr/>
            </p:nvSpPr>
            <p:spPr bwMode="auto">
              <a:xfrm>
                <a:off x="3136" y="1129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4" name="Rectangle 284"/>
              <p:cNvSpPr>
                <a:spLocks noChangeArrowheads="1"/>
              </p:cNvSpPr>
              <p:nvPr/>
            </p:nvSpPr>
            <p:spPr bwMode="auto">
              <a:xfrm>
                <a:off x="3136" y="1129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5" name="Line 285"/>
              <p:cNvSpPr>
                <a:spLocks noChangeShapeType="1"/>
              </p:cNvSpPr>
              <p:nvPr/>
            </p:nvSpPr>
            <p:spPr bwMode="auto">
              <a:xfrm>
                <a:off x="3143" y="1294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6" name="Rectangle 286"/>
              <p:cNvSpPr>
                <a:spLocks noChangeArrowheads="1"/>
              </p:cNvSpPr>
              <p:nvPr/>
            </p:nvSpPr>
            <p:spPr bwMode="auto">
              <a:xfrm>
                <a:off x="3143" y="1294"/>
                <a:ext cx="9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7" name="Line 287"/>
              <p:cNvSpPr>
                <a:spLocks noChangeShapeType="1"/>
              </p:cNvSpPr>
              <p:nvPr/>
            </p:nvSpPr>
            <p:spPr bwMode="auto">
              <a:xfrm>
                <a:off x="3242" y="1129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8" name="Rectangle 288"/>
              <p:cNvSpPr>
                <a:spLocks noChangeArrowheads="1"/>
              </p:cNvSpPr>
              <p:nvPr/>
            </p:nvSpPr>
            <p:spPr bwMode="auto">
              <a:xfrm>
                <a:off x="3242" y="1129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9" name="Rectangle 289"/>
              <p:cNvSpPr>
                <a:spLocks noChangeArrowheads="1"/>
              </p:cNvSpPr>
              <p:nvPr/>
            </p:nvSpPr>
            <p:spPr bwMode="auto">
              <a:xfrm>
                <a:off x="3242" y="1289"/>
                <a:ext cx="702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0" name="Line 290"/>
              <p:cNvSpPr>
                <a:spLocks noChangeShapeType="1"/>
              </p:cNvSpPr>
              <p:nvPr/>
            </p:nvSpPr>
            <p:spPr bwMode="auto">
              <a:xfrm>
                <a:off x="3937" y="1129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1" name="Rectangle 291"/>
              <p:cNvSpPr>
                <a:spLocks noChangeArrowheads="1"/>
              </p:cNvSpPr>
              <p:nvPr/>
            </p:nvSpPr>
            <p:spPr bwMode="auto">
              <a:xfrm>
                <a:off x="3937" y="1129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2" name="Line 292"/>
              <p:cNvSpPr>
                <a:spLocks noChangeShapeType="1"/>
              </p:cNvSpPr>
              <p:nvPr/>
            </p:nvSpPr>
            <p:spPr bwMode="auto">
              <a:xfrm>
                <a:off x="3944" y="1294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3" name="Rectangle 293"/>
              <p:cNvSpPr>
                <a:spLocks noChangeArrowheads="1"/>
              </p:cNvSpPr>
              <p:nvPr/>
            </p:nvSpPr>
            <p:spPr bwMode="auto">
              <a:xfrm>
                <a:off x="3944" y="1294"/>
                <a:ext cx="9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4" name="Line 294"/>
              <p:cNvSpPr>
                <a:spLocks noChangeShapeType="1"/>
              </p:cNvSpPr>
              <p:nvPr/>
            </p:nvSpPr>
            <p:spPr bwMode="auto">
              <a:xfrm>
                <a:off x="4043" y="1129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5" name="Rectangle 295"/>
              <p:cNvSpPr>
                <a:spLocks noChangeArrowheads="1"/>
              </p:cNvSpPr>
              <p:nvPr/>
            </p:nvSpPr>
            <p:spPr bwMode="auto">
              <a:xfrm>
                <a:off x="4043" y="1129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6" name="Rectangle 296"/>
              <p:cNvSpPr>
                <a:spLocks noChangeArrowheads="1"/>
              </p:cNvSpPr>
              <p:nvPr/>
            </p:nvSpPr>
            <p:spPr bwMode="auto">
              <a:xfrm>
                <a:off x="4043" y="1289"/>
                <a:ext cx="681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7" name="Line 297"/>
              <p:cNvSpPr>
                <a:spLocks noChangeShapeType="1"/>
              </p:cNvSpPr>
              <p:nvPr/>
            </p:nvSpPr>
            <p:spPr bwMode="auto">
              <a:xfrm>
                <a:off x="4718" y="1129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8" name="Rectangle 298"/>
              <p:cNvSpPr>
                <a:spLocks noChangeArrowheads="1"/>
              </p:cNvSpPr>
              <p:nvPr/>
            </p:nvSpPr>
            <p:spPr bwMode="auto">
              <a:xfrm>
                <a:off x="4718" y="1129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9" name="Line 299"/>
              <p:cNvSpPr>
                <a:spLocks noChangeShapeType="1"/>
              </p:cNvSpPr>
              <p:nvPr/>
            </p:nvSpPr>
            <p:spPr bwMode="auto">
              <a:xfrm>
                <a:off x="4724" y="1294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0" name="Rectangle 300"/>
              <p:cNvSpPr>
                <a:spLocks noChangeArrowheads="1"/>
              </p:cNvSpPr>
              <p:nvPr/>
            </p:nvSpPr>
            <p:spPr bwMode="auto">
              <a:xfrm>
                <a:off x="4724" y="1294"/>
                <a:ext cx="100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1" name="Line 301"/>
              <p:cNvSpPr>
                <a:spLocks noChangeShapeType="1"/>
              </p:cNvSpPr>
              <p:nvPr/>
            </p:nvSpPr>
            <p:spPr bwMode="auto">
              <a:xfrm>
                <a:off x="4824" y="1037"/>
                <a:ext cx="0" cy="165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2" name="Rectangle 302"/>
              <p:cNvSpPr>
                <a:spLocks noChangeArrowheads="1"/>
              </p:cNvSpPr>
              <p:nvPr/>
            </p:nvSpPr>
            <p:spPr bwMode="auto">
              <a:xfrm>
                <a:off x="4824" y="1037"/>
                <a:ext cx="6" cy="16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3" name="Rectangle 303"/>
              <p:cNvSpPr>
                <a:spLocks noChangeArrowheads="1"/>
              </p:cNvSpPr>
              <p:nvPr/>
            </p:nvSpPr>
            <p:spPr bwMode="auto">
              <a:xfrm>
                <a:off x="4824" y="1289"/>
                <a:ext cx="456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4" name="Line 304"/>
              <p:cNvSpPr>
                <a:spLocks noChangeShapeType="1"/>
              </p:cNvSpPr>
              <p:nvPr/>
            </p:nvSpPr>
            <p:spPr bwMode="auto">
              <a:xfrm>
                <a:off x="5273" y="1037"/>
                <a:ext cx="0" cy="165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5" name="Rectangle 305"/>
              <p:cNvSpPr>
                <a:spLocks noChangeArrowheads="1"/>
              </p:cNvSpPr>
              <p:nvPr/>
            </p:nvSpPr>
            <p:spPr bwMode="auto">
              <a:xfrm>
                <a:off x="5273" y="1037"/>
                <a:ext cx="7" cy="16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6" name="Line 306"/>
              <p:cNvSpPr>
                <a:spLocks noChangeShapeType="1"/>
              </p:cNvSpPr>
              <p:nvPr/>
            </p:nvSpPr>
            <p:spPr bwMode="auto">
              <a:xfrm>
                <a:off x="1826" y="1216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7" name="Rectangle 307"/>
              <p:cNvSpPr>
                <a:spLocks noChangeArrowheads="1"/>
              </p:cNvSpPr>
              <p:nvPr/>
            </p:nvSpPr>
            <p:spPr bwMode="auto">
              <a:xfrm>
                <a:off x="1826" y="1216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8" name="Line 308"/>
              <p:cNvSpPr>
                <a:spLocks noChangeShapeType="1"/>
              </p:cNvSpPr>
              <p:nvPr/>
            </p:nvSpPr>
            <p:spPr bwMode="auto">
              <a:xfrm>
                <a:off x="2422" y="1216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9" name="Rectangle 309"/>
              <p:cNvSpPr>
                <a:spLocks noChangeArrowheads="1"/>
              </p:cNvSpPr>
              <p:nvPr/>
            </p:nvSpPr>
            <p:spPr bwMode="auto">
              <a:xfrm>
                <a:off x="2422" y="1216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0" name="Line 310"/>
              <p:cNvSpPr>
                <a:spLocks noChangeShapeType="1"/>
              </p:cNvSpPr>
              <p:nvPr/>
            </p:nvSpPr>
            <p:spPr bwMode="auto">
              <a:xfrm>
                <a:off x="2528" y="1216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1" name="Rectangle 311"/>
              <p:cNvSpPr>
                <a:spLocks noChangeArrowheads="1"/>
              </p:cNvSpPr>
              <p:nvPr/>
            </p:nvSpPr>
            <p:spPr bwMode="auto">
              <a:xfrm>
                <a:off x="2528" y="1216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2" name="Line 312"/>
              <p:cNvSpPr>
                <a:spLocks noChangeShapeType="1"/>
              </p:cNvSpPr>
              <p:nvPr/>
            </p:nvSpPr>
            <p:spPr bwMode="auto">
              <a:xfrm>
                <a:off x="3136" y="1216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3" name="Rectangle 313"/>
              <p:cNvSpPr>
                <a:spLocks noChangeArrowheads="1"/>
              </p:cNvSpPr>
              <p:nvPr/>
            </p:nvSpPr>
            <p:spPr bwMode="auto">
              <a:xfrm>
                <a:off x="3136" y="1216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4" name="Line 314"/>
              <p:cNvSpPr>
                <a:spLocks noChangeShapeType="1"/>
              </p:cNvSpPr>
              <p:nvPr/>
            </p:nvSpPr>
            <p:spPr bwMode="auto">
              <a:xfrm>
                <a:off x="3242" y="1216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5" name="Rectangle 315"/>
              <p:cNvSpPr>
                <a:spLocks noChangeArrowheads="1"/>
              </p:cNvSpPr>
              <p:nvPr/>
            </p:nvSpPr>
            <p:spPr bwMode="auto">
              <a:xfrm>
                <a:off x="3242" y="1216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6" name="Line 316"/>
              <p:cNvSpPr>
                <a:spLocks noChangeShapeType="1"/>
              </p:cNvSpPr>
              <p:nvPr/>
            </p:nvSpPr>
            <p:spPr bwMode="auto">
              <a:xfrm>
                <a:off x="3937" y="1216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7" name="Rectangle 317"/>
              <p:cNvSpPr>
                <a:spLocks noChangeArrowheads="1"/>
              </p:cNvSpPr>
              <p:nvPr/>
            </p:nvSpPr>
            <p:spPr bwMode="auto">
              <a:xfrm>
                <a:off x="3937" y="1216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8" name="Line 318"/>
              <p:cNvSpPr>
                <a:spLocks noChangeShapeType="1"/>
              </p:cNvSpPr>
              <p:nvPr/>
            </p:nvSpPr>
            <p:spPr bwMode="auto">
              <a:xfrm>
                <a:off x="4043" y="1216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9" name="Rectangle 319"/>
              <p:cNvSpPr>
                <a:spLocks noChangeArrowheads="1"/>
              </p:cNvSpPr>
              <p:nvPr/>
            </p:nvSpPr>
            <p:spPr bwMode="auto">
              <a:xfrm>
                <a:off x="4043" y="1216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0" name="Line 320"/>
              <p:cNvSpPr>
                <a:spLocks noChangeShapeType="1"/>
              </p:cNvSpPr>
              <p:nvPr/>
            </p:nvSpPr>
            <p:spPr bwMode="auto">
              <a:xfrm>
                <a:off x="4718" y="1216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1" name="Rectangle 321"/>
              <p:cNvSpPr>
                <a:spLocks noChangeArrowheads="1"/>
              </p:cNvSpPr>
              <p:nvPr/>
            </p:nvSpPr>
            <p:spPr bwMode="auto">
              <a:xfrm>
                <a:off x="4718" y="1216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2" name="Line 322"/>
              <p:cNvSpPr>
                <a:spLocks noChangeShapeType="1"/>
              </p:cNvSpPr>
              <p:nvPr/>
            </p:nvSpPr>
            <p:spPr bwMode="auto">
              <a:xfrm>
                <a:off x="4824" y="1216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3" name="Rectangle 323"/>
              <p:cNvSpPr>
                <a:spLocks noChangeArrowheads="1"/>
              </p:cNvSpPr>
              <p:nvPr/>
            </p:nvSpPr>
            <p:spPr bwMode="auto">
              <a:xfrm>
                <a:off x="4824" y="1216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4" name="Line 324"/>
              <p:cNvSpPr>
                <a:spLocks noChangeShapeType="1"/>
              </p:cNvSpPr>
              <p:nvPr/>
            </p:nvSpPr>
            <p:spPr bwMode="auto">
              <a:xfrm>
                <a:off x="5273" y="1216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5" name="Rectangle 325"/>
              <p:cNvSpPr>
                <a:spLocks noChangeArrowheads="1"/>
              </p:cNvSpPr>
              <p:nvPr/>
            </p:nvSpPr>
            <p:spPr bwMode="auto">
              <a:xfrm>
                <a:off x="5273" y="1216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6" name="Line 326"/>
              <p:cNvSpPr>
                <a:spLocks noChangeShapeType="1"/>
              </p:cNvSpPr>
              <p:nvPr/>
            </p:nvSpPr>
            <p:spPr bwMode="auto">
              <a:xfrm>
                <a:off x="384" y="2315"/>
                <a:ext cx="1442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7" name="Rectangle 327"/>
              <p:cNvSpPr>
                <a:spLocks noChangeArrowheads="1"/>
              </p:cNvSpPr>
              <p:nvPr/>
            </p:nvSpPr>
            <p:spPr bwMode="auto">
              <a:xfrm>
                <a:off x="384" y="2315"/>
                <a:ext cx="1442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8" name="Line 328"/>
              <p:cNvSpPr>
                <a:spLocks noChangeShapeType="1"/>
              </p:cNvSpPr>
              <p:nvPr/>
            </p:nvSpPr>
            <p:spPr bwMode="auto">
              <a:xfrm>
                <a:off x="1826" y="1303"/>
                <a:ext cx="0" cy="100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9" name="Rectangle 329"/>
              <p:cNvSpPr>
                <a:spLocks noChangeArrowheads="1"/>
              </p:cNvSpPr>
              <p:nvPr/>
            </p:nvSpPr>
            <p:spPr bwMode="auto">
              <a:xfrm>
                <a:off x="1826" y="1303"/>
                <a:ext cx="7" cy="100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0" name="Rectangle 330"/>
              <p:cNvSpPr>
                <a:spLocks noChangeArrowheads="1"/>
              </p:cNvSpPr>
              <p:nvPr/>
            </p:nvSpPr>
            <p:spPr bwMode="auto">
              <a:xfrm>
                <a:off x="1826" y="2311"/>
                <a:ext cx="60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1" name="Line 331"/>
              <p:cNvSpPr>
                <a:spLocks noChangeShapeType="1"/>
              </p:cNvSpPr>
              <p:nvPr/>
            </p:nvSpPr>
            <p:spPr bwMode="auto">
              <a:xfrm>
                <a:off x="2422" y="1303"/>
                <a:ext cx="0" cy="100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2" name="Rectangle 332"/>
              <p:cNvSpPr>
                <a:spLocks noChangeArrowheads="1"/>
              </p:cNvSpPr>
              <p:nvPr/>
            </p:nvSpPr>
            <p:spPr bwMode="auto">
              <a:xfrm>
                <a:off x="2422" y="1303"/>
                <a:ext cx="6" cy="100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3" name="Line 333"/>
              <p:cNvSpPr>
                <a:spLocks noChangeShapeType="1"/>
              </p:cNvSpPr>
              <p:nvPr/>
            </p:nvSpPr>
            <p:spPr bwMode="auto">
              <a:xfrm>
                <a:off x="2428" y="2315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4" name="Rectangle 334"/>
              <p:cNvSpPr>
                <a:spLocks noChangeArrowheads="1"/>
              </p:cNvSpPr>
              <p:nvPr/>
            </p:nvSpPr>
            <p:spPr bwMode="auto">
              <a:xfrm>
                <a:off x="2428" y="2315"/>
                <a:ext cx="100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5" name="Line 335"/>
              <p:cNvSpPr>
                <a:spLocks noChangeShapeType="1"/>
              </p:cNvSpPr>
              <p:nvPr/>
            </p:nvSpPr>
            <p:spPr bwMode="auto">
              <a:xfrm>
                <a:off x="2528" y="1303"/>
                <a:ext cx="0" cy="100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" name="Rectangle 336"/>
              <p:cNvSpPr>
                <a:spLocks noChangeArrowheads="1"/>
              </p:cNvSpPr>
              <p:nvPr/>
            </p:nvSpPr>
            <p:spPr bwMode="auto">
              <a:xfrm>
                <a:off x="2528" y="1303"/>
                <a:ext cx="6" cy="100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" name="Rectangle 337"/>
              <p:cNvSpPr>
                <a:spLocks noChangeArrowheads="1"/>
              </p:cNvSpPr>
              <p:nvPr/>
            </p:nvSpPr>
            <p:spPr bwMode="auto">
              <a:xfrm>
                <a:off x="2528" y="2311"/>
                <a:ext cx="615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" name="Line 338"/>
              <p:cNvSpPr>
                <a:spLocks noChangeShapeType="1"/>
              </p:cNvSpPr>
              <p:nvPr/>
            </p:nvSpPr>
            <p:spPr bwMode="auto">
              <a:xfrm>
                <a:off x="3136" y="1303"/>
                <a:ext cx="0" cy="100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" name="Rectangle 339"/>
              <p:cNvSpPr>
                <a:spLocks noChangeArrowheads="1"/>
              </p:cNvSpPr>
              <p:nvPr/>
            </p:nvSpPr>
            <p:spPr bwMode="auto">
              <a:xfrm>
                <a:off x="3136" y="1303"/>
                <a:ext cx="7" cy="100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" name="Line 340"/>
              <p:cNvSpPr>
                <a:spLocks noChangeShapeType="1"/>
              </p:cNvSpPr>
              <p:nvPr/>
            </p:nvSpPr>
            <p:spPr bwMode="auto">
              <a:xfrm>
                <a:off x="3143" y="2315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" name="Rectangle 341"/>
              <p:cNvSpPr>
                <a:spLocks noChangeArrowheads="1"/>
              </p:cNvSpPr>
              <p:nvPr/>
            </p:nvSpPr>
            <p:spPr bwMode="auto">
              <a:xfrm>
                <a:off x="3143" y="2315"/>
                <a:ext cx="99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" name="Line 342"/>
              <p:cNvSpPr>
                <a:spLocks noChangeShapeType="1"/>
              </p:cNvSpPr>
              <p:nvPr/>
            </p:nvSpPr>
            <p:spPr bwMode="auto">
              <a:xfrm>
                <a:off x="3242" y="1303"/>
                <a:ext cx="0" cy="100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3" name="Rectangle 343"/>
              <p:cNvSpPr>
                <a:spLocks noChangeArrowheads="1"/>
              </p:cNvSpPr>
              <p:nvPr/>
            </p:nvSpPr>
            <p:spPr bwMode="auto">
              <a:xfrm>
                <a:off x="3242" y="1303"/>
                <a:ext cx="7" cy="100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4" name="Rectangle 344"/>
              <p:cNvSpPr>
                <a:spLocks noChangeArrowheads="1"/>
              </p:cNvSpPr>
              <p:nvPr/>
            </p:nvSpPr>
            <p:spPr bwMode="auto">
              <a:xfrm>
                <a:off x="3242" y="2311"/>
                <a:ext cx="70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5" name="Line 345"/>
              <p:cNvSpPr>
                <a:spLocks noChangeShapeType="1"/>
              </p:cNvSpPr>
              <p:nvPr/>
            </p:nvSpPr>
            <p:spPr bwMode="auto">
              <a:xfrm>
                <a:off x="3937" y="1303"/>
                <a:ext cx="0" cy="100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6" name="Rectangle 346"/>
              <p:cNvSpPr>
                <a:spLocks noChangeArrowheads="1"/>
              </p:cNvSpPr>
              <p:nvPr/>
            </p:nvSpPr>
            <p:spPr bwMode="auto">
              <a:xfrm>
                <a:off x="3937" y="1303"/>
                <a:ext cx="7" cy="100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7" name="Line 347"/>
              <p:cNvSpPr>
                <a:spLocks noChangeShapeType="1"/>
              </p:cNvSpPr>
              <p:nvPr/>
            </p:nvSpPr>
            <p:spPr bwMode="auto">
              <a:xfrm>
                <a:off x="3944" y="2315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8" name="Rectangle 348"/>
              <p:cNvSpPr>
                <a:spLocks noChangeArrowheads="1"/>
              </p:cNvSpPr>
              <p:nvPr/>
            </p:nvSpPr>
            <p:spPr bwMode="auto">
              <a:xfrm>
                <a:off x="3944" y="2315"/>
                <a:ext cx="99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9" name="Line 349"/>
              <p:cNvSpPr>
                <a:spLocks noChangeShapeType="1"/>
              </p:cNvSpPr>
              <p:nvPr/>
            </p:nvSpPr>
            <p:spPr bwMode="auto">
              <a:xfrm>
                <a:off x="4043" y="1303"/>
                <a:ext cx="0" cy="100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0" name="Rectangle 350"/>
              <p:cNvSpPr>
                <a:spLocks noChangeArrowheads="1"/>
              </p:cNvSpPr>
              <p:nvPr/>
            </p:nvSpPr>
            <p:spPr bwMode="auto">
              <a:xfrm>
                <a:off x="4043" y="1303"/>
                <a:ext cx="6" cy="100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1" name="Rectangle 351"/>
              <p:cNvSpPr>
                <a:spLocks noChangeArrowheads="1"/>
              </p:cNvSpPr>
              <p:nvPr/>
            </p:nvSpPr>
            <p:spPr bwMode="auto">
              <a:xfrm>
                <a:off x="4043" y="2311"/>
                <a:ext cx="68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2" name="Line 352"/>
              <p:cNvSpPr>
                <a:spLocks noChangeShapeType="1"/>
              </p:cNvSpPr>
              <p:nvPr/>
            </p:nvSpPr>
            <p:spPr bwMode="auto">
              <a:xfrm>
                <a:off x="4718" y="1303"/>
                <a:ext cx="0" cy="100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3" name="Rectangle 353"/>
              <p:cNvSpPr>
                <a:spLocks noChangeArrowheads="1"/>
              </p:cNvSpPr>
              <p:nvPr/>
            </p:nvSpPr>
            <p:spPr bwMode="auto">
              <a:xfrm>
                <a:off x="4718" y="1303"/>
                <a:ext cx="6" cy="100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4" name="Line 354"/>
              <p:cNvSpPr>
                <a:spLocks noChangeShapeType="1"/>
              </p:cNvSpPr>
              <p:nvPr/>
            </p:nvSpPr>
            <p:spPr bwMode="auto">
              <a:xfrm>
                <a:off x="4724" y="2315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5" name="Rectangle 355"/>
              <p:cNvSpPr>
                <a:spLocks noChangeArrowheads="1"/>
              </p:cNvSpPr>
              <p:nvPr/>
            </p:nvSpPr>
            <p:spPr bwMode="auto">
              <a:xfrm>
                <a:off x="4724" y="2315"/>
                <a:ext cx="100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6" name="Line 356"/>
              <p:cNvSpPr>
                <a:spLocks noChangeShapeType="1"/>
              </p:cNvSpPr>
              <p:nvPr/>
            </p:nvSpPr>
            <p:spPr bwMode="auto">
              <a:xfrm>
                <a:off x="4824" y="1303"/>
                <a:ext cx="0" cy="100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7" name="Rectangle 357"/>
              <p:cNvSpPr>
                <a:spLocks noChangeArrowheads="1"/>
              </p:cNvSpPr>
              <p:nvPr/>
            </p:nvSpPr>
            <p:spPr bwMode="auto">
              <a:xfrm>
                <a:off x="4824" y="1303"/>
                <a:ext cx="6" cy="100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8" name="Rectangle 358"/>
              <p:cNvSpPr>
                <a:spLocks noChangeArrowheads="1"/>
              </p:cNvSpPr>
              <p:nvPr/>
            </p:nvSpPr>
            <p:spPr bwMode="auto">
              <a:xfrm>
                <a:off x="4824" y="2311"/>
                <a:ext cx="45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9" name="Line 359"/>
              <p:cNvSpPr>
                <a:spLocks noChangeShapeType="1"/>
              </p:cNvSpPr>
              <p:nvPr/>
            </p:nvSpPr>
            <p:spPr bwMode="auto">
              <a:xfrm>
                <a:off x="5273" y="1303"/>
                <a:ext cx="0" cy="100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0" name="Rectangle 360"/>
              <p:cNvSpPr>
                <a:spLocks noChangeArrowheads="1"/>
              </p:cNvSpPr>
              <p:nvPr/>
            </p:nvSpPr>
            <p:spPr bwMode="auto">
              <a:xfrm>
                <a:off x="5273" y="1303"/>
                <a:ext cx="7" cy="100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1" name="Line 361"/>
              <p:cNvSpPr>
                <a:spLocks noChangeShapeType="1"/>
              </p:cNvSpPr>
              <p:nvPr/>
            </p:nvSpPr>
            <p:spPr bwMode="auto">
              <a:xfrm>
                <a:off x="384" y="2398"/>
                <a:ext cx="1442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2" name="Rectangle 362"/>
              <p:cNvSpPr>
                <a:spLocks noChangeArrowheads="1"/>
              </p:cNvSpPr>
              <p:nvPr/>
            </p:nvSpPr>
            <p:spPr bwMode="auto">
              <a:xfrm>
                <a:off x="384" y="2398"/>
                <a:ext cx="1442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3" name="Line 363"/>
              <p:cNvSpPr>
                <a:spLocks noChangeShapeType="1"/>
              </p:cNvSpPr>
              <p:nvPr/>
            </p:nvSpPr>
            <p:spPr bwMode="auto">
              <a:xfrm>
                <a:off x="1826" y="2320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4" name="Rectangle 364"/>
              <p:cNvSpPr>
                <a:spLocks noChangeArrowheads="1"/>
              </p:cNvSpPr>
              <p:nvPr/>
            </p:nvSpPr>
            <p:spPr bwMode="auto">
              <a:xfrm>
                <a:off x="1826" y="2320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5" name="Rectangle 365"/>
              <p:cNvSpPr>
                <a:spLocks noChangeArrowheads="1"/>
              </p:cNvSpPr>
              <p:nvPr/>
            </p:nvSpPr>
            <p:spPr bwMode="auto">
              <a:xfrm>
                <a:off x="1826" y="2393"/>
                <a:ext cx="60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6" name="Line 366"/>
              <p:cNvSpPr>
                <a:spLocks noChangeShapeType="1"/>
              </p:cNvSpPr>
              <p:nvPr/>
            </p:nvSpPr>
            <p:spPr bwMode="auto">
              <a:xfrm>
                <a:off x="2422" y="2320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7" name="Rectangle 367"/>
              <p:cNvSpPr>
                <a:spLocks noChangeArrowheads="1"/>
              </p:cNvSpPr>
              <p:nvPr/>
            </p:nvSpPr>
            <p:spPr bwMode="auto">
              <a:xfrm>
                <a:off x="2422" y="2320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8" name="Line 368"/>
              <p:cNvSpPr>
                <a:spLocks noChangeShapeType="1"/>
              </p:cNvSpPr>
              <p:nvPr/>
            </p:nvSpPr>
            <p:spPr bwMode="auto">
              <a:xfrm>
                <a:off x="2428" y="2398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9" name="Rectangle 369"/>
              <p:cNvSpPr>
                <a:spLocks noChangeArrowheads="1"/>
              </p:cNvSpPr>
              <p:nvPr/>
            </p:nvSpPr>
            <p:spPr bwMode="auto">
              <a:xfrm>
                <a:off x="2428" y="2398"/>
                <a:ext cx="100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0" name="Line 370"/>
              <p:cNvSpPr>
                <a:spLocks noChangeShapeType="1"/>
              </p:cNvSpPr>
              <p:nvPr/>
            </p:nvSpPr>
            <p:spPr bwMode="auto">
              <a:xfrm>
                <a:off x="2528" y="2320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1" name="Rectangle 371"/>
              <p:cNvSpPr>
                <a:spLocks noChangeArrowheads="1"/>
              </p:cNvSpPr>
              <p:nvPr/>
            </p:nvSpPr>
            <p:spPr bwMode="auto">
              <a:xfrm>
                <a:off x="2528" y="2320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2" name="Rectangle 372"/>
              <p:cNvSpPr>
                <a:spLocks noChangeArrowheads="1"/>
              </p:cNvSpPr>
              <p:nvPr/>
            </p:nvSpPr>
            <p:spPr bwMode="auto">
              <a:xfrm>
                <a:off x="2528" y="2393"/>
                <a:ext cx="615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3" name="Line 373"/>
              <p:cNvSpPr>
                <a:spLocks noChangeShapeType="1"/>
              </p:cNvSpPr>
              <p:nvPr/>
            </p:nvSpPr>
            <p:spPr bwMode="auto">
              <a:xfrm>
                <a:off x="3136" y="2320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4" name="Rectangle 374"/>
              <p:cNvSpPr>
                <a:spLocks noChangeArrowheads="1"/>
              </p:cNvSpPr>
              <p:nvPr/>
            </p:nvSpPr>
            <p:spPr bwMode="auto">
              <a:xfrm>
                <a:off x="3136" y="2320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5" name="Line 375"/>
              <p:cNvSpPr>
                <a:spLocks noChangeShapeType="1"/>
              </p:cNvSpPr>
              <p:nvPr/>
            </p:nvSpPr>
            <p:spPr bwMode="auto">
              <a:xfrm>
                <a:off x="3143" y="2398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6" name="Rectangle 376"/>
              <p:cNvSpPr>
                <a:spLocks noChangeArrowheads="1"/>
              </p:cNvSpPr>
              <p:nvPr/>
            </p:nvSpPr>
            <p:spPr bwMode="auto">
              <a:xfrm>
                <a:off x="3143" y="2398"/>
                <a:ext cx="9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7" name="Line 377"/>
              <p:cNvSpPr>
                <a:spLocks noChangeShapeType="1"/>
              </p:cNvSpPr>
              <p:nvPr/>
            </p:nvSpPr>
            <p:spPr bwMode="auto">
              <a:xfrm>
                <a:off x="3242" y="2320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8" name="Rectangle 378"/>
              <p:cNvSpPr>
                <a:spLocks noChangeArrowheads="1"/>
              </p:cNvSpPr>
              <p:nvPr/>
            </p:nvSpPr>
            <p:spPr bwMode="auto">
              <a:xfrm>
                <a:off x="3242" y="2320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9" name="Rectangle 379"/>
              <p:cNvSpPr>
                <a:spLocks noChangeArrowheads="1"/>
              </p:cNvSpPr>
              <p:nvPr/>
            </p:nvSpPr>
            <p:spPr bwMode="auto">
              <a:xfrm>
                <a:off x="3242" y="2393"/>
                <a:ext cx="70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0" name="Line 380"/>
              <p:cNvSpPr>
                <a:spLocks noChangeShapeType="1"/>
              </p:cNvSpPr>
              <p:nvPr/>
            </p:nvSpPr>
            <p:spPr bwMode="auto">
              <a:xfrm>
                <a:off x="3937" y="2320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1" name="Rectangle 381"/>
              <p:cNvSpPr>
                <a:spLocks noChangeArrowheads="1"/>
              </p:cNvSpPr>
              <p:nvPr/>
            </p:nvSpPr>
            <p:spPr bwMode="auto">
              <a:xfrm>
                <a:off x="3937" y="2320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2" name="Line 382"/>
              <p:cNvSpPr>
                <a:spLocks noChangeShapeType="1"/>
              </p:cNvSpPr>
              <p:nvPr/>
            </p:nvSpPr>
            <p:spPr bwMode="auto">
              <a:xfrm>
                <a:off x="3944" y="2398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3" name="Rectangle 383"/>
              <p:cNvSpPr>
                <a:spLocks noChangeArrowheads="1"/>
              </p:cNvSpPr>
              <p:nvPr/>
            </p:nvSpPr>
            <p:spPr bwMode="auto">
              <a:xfrm>
                <a:off x="3944" y="2398"/>
                <a:ext cx="9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4" name="Line 384"/>
              <p:cNvSpPr>
                <a:spLocks noChangeShapeType="1"/>
              </p:cNvSpPr>
              <p:nvPr/>
            </p:nvSpPr>
            <p:spPr bwMode="auto">
              <a:xfrm>
                <a:off x="4043" y="2320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5" name="Rectangle 385"/>
              <p:cNvSpPr>
                <a:spLocks noChangeArrowheads="1"/>
              </p:cNvSpPr>
              <p:nvPr/>
            </p:nvSpPr>
            <p:spPr bwMode="auto">
              <a:xfrm>
                <a:off x="4043" y="2320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6" name="Rectangle 386"/>
              <p:cNvSpPr>
                <a:spLocks noChangeArrowheads="1"/>
              </p:cNvSpPr>
              <p:nvPr/>
            </p:nvSpPr>
            <p:spPr bwMode="auto">
              <a:xfrm>
                <a:off x="4043" y="2393"/>
                <a:ext cx="68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7" name="Line 387"/>
              <p:cNvSpPr>
                <a:spLocks noChangeShapeType="1"/>
              </p:cNvSpPr>
              <p:nvPr/>
            </p:nvSpPr>
            <p:spPr bwMode="auto">
              <a:xfrm>
                <a:off x="4718" y="2320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8" name="Rectangle 388"/>
              <p:cNvSpPr>
                <a:spLocks noChangeArrowheads="1"/>
              </p:cNvSpPr>
              <p:nvPr/>
            </p:nvSpPr>
            <p:spPr bwMode="auto">
              <a:xfrm>
                <a:off x="4718" y="2320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9" name="Line 389"/>
              <p:cNvSpPr>
                <a:spLocks noChangeShapeType="1"/>
              </p:cNvSpPr>
              <p:nvPr/>
            </p:nvSpPr>
            <p:spPr bwMode="auto">
              <a:xfrm>
                <a:off x="4724" y="2398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0" name="Rectangle 390"/>
              <p:cNvSpPr>
                <a:spLocks noChangeArrowheads="1"/>
              </p:cNvSpPr>
              <p:nvPr/>
            </p:nvSpPr>
            <p:spPr bwMode="auto">
              <a:xfrm>
                <a:off x="4724" y="2398"/>
                <a:ext cx="100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1" name="Line 391"/>
              <p:cNvSpPr>
                <a:spLocks noChangeShapeType="1"/>
              </p:cNvSpPr>
              <p:nvPr/>
            </p:nvSpPr>
            <p:spPr bwMode="auto">
              <a:xfrm>
                <a:off x="4824" y="2320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2" name="Rectangle 392"/>
              <p:cNvSpPr>
                <a:spLocks noChangeArrowheads="1"/>
              </p:cNvSpPr>
              <p:nvPr/>
            </p:nvSpPr>
            <p:spPr bwMode="auto">
              <a:xfrm>
                <a:off x="4824" y="2320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3" name="Rectangle 393"/>
              <p:cNvSpPr>
                <a:spLocks noChangeArrowheads="1"/>
              </p:cNvSpPr>
              <p:nvPr/>
            </p:nvSpPr>
            <p:spPr bwMode="auto">
              <a:xfrm>
                <a:off x="4824" y="2393"/>
                <a:ext cx="45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4" name="Line 394"/>
              <p:cNvSpPr>
                <a:spLocks noChangeShapeType="1"/>
              </p:cNvSpPr>
              <p:nvPr/>
            </p:nvSpPr>
            <p:spPr bwMode="auto">
              <a:xfrm>
                <a:off x="5273" y="2320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5" name="Rectangle 395"/>
              <p:cNvSpPr>
                <a:spLocks noChangeArrowheads="1"/>
              </p:cNvSpPr>
              <p:nvPr/>
            </p:nvSpPr>
            <p:spPr bwMode="auto">
              <a:xfrm>
                <a:off x="5273" y="2320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6" name="Line 396"/>
              <p:cNvSpPr>
                <a:spLocks noChangeShapeType="1"/>
              </p:cNvSpPr>
              <p:nvPr/>
            </p:nvSpPr>
            <p:spPr bwMode="auto">
              <a:xfrm>
                <a:off x="384" y="2476"/>
                <a:ext cx="1442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7" name="Rectangle 397"/>
              <p:cNvSpPr>
                <a:spLocks noChangeArrowheads="1"/>
              </p:cNvSpPr>
              <p:nvPr/>
            </p:nvSpPr>
            <p:spPr bwMode="auto">
              <a:xfrm>
                <a:off x="384" y="2476"/>
                <a:ext cx="1442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8" name="Line 398"/>
              <p:cNvSpPr>
                <a:spLocks noChangeShapeType="1"/>
              </p:cNvSpPr>
              <p:nvPr/>
            </p:nvSpPr>
            <p:spPr bwMode="auto">
              <a:xfrm>
                <a:off x="384" y="4038"/>
                <a:ext cx="1442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9" name="Rectangle 399"/>
              <p:cNvSpPr>
                <a:spLocks noChangeArrowheads="1"/>
              </p:cNvSpPr>
              <p:nvPr/>
            </p:nvSpPr>
            <p:spPr bwMode="auto">
              <a:xfrm>
                <a:off x="384" y="4038"/>
                <a:ext cx="1442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0" name="Line 400"/>
              <p:cNvSpPr>
                <a:spLocks noChangeShapeType="1"/>
              </p:cNvSpPr>
              <p:nvPr/>
            </p:nvSpPr>
            <p:spPr bwMode="auto">
              <a:xfrm>
                <a:off x="1826" y="2480"/>
                <a:ext cx="0" cy="1554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1" name="Rectangle 401"/>
              <p:cNvSpPr>
                <a:spLocks noChangeArrowheads="1"/>
              </p:cNvSpPr>
              <p:nvPr/>
            </p:nvSpPr>
            <p:spPr bwMode="auto">
              <a:xfrm>
                <a:off x="1826" y="2480"/>
                <a:ext cx="7" cy="155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2" name="Rectangle 402"/>
              <p:cNvSpPr>
                <a:spLocks noChangeArrowheads="1"/>
              </p:cNvSpPr>
              <p:nvPr/>
            </p:nvSpPr>
            <p:spPr bwMode="auto">
              <a:xfrm>
                <a:off x="1826" y="4034"/>
                <a:ext cx="60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3" name="Line 403"/>
              <p:cNvSpPr>
                <a:spLocks noChangeShapeType="1"/>
              </p:cNvSpPr>
              <p:nvPr/>
            </p:nvSpPr>
            <p:spPr bwMode="auto">
              <a:xfrm>
                <a:off x="2422" y="2480"/>
                <a:ext cx="0" cy="1554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4" name="Rectangle 404"/>
              <p:cNvSpPr>
                <a:spLocks noChangeArrowheads="1"/>
              </p:cNvSpPr>
              <p:nvPr/>
            </p:nvSpPr>
            <p:spPr bwMode="auto">
              <a:xfrm>
                <a:off x="2422" y="2480"/>
                <a:ext cx="6" cy="155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5" name="Line 405"/>
              <p:cNvSpPr>
                <a:spLocks noChangeShapeType="1"/>
              </p:cNvSpPr>
              <p:nvPr/>
            </p:nvSpPr>
            <p:spPr bwMode="auto">
              <a:xfrm>
                <a:off x="2428" y="4038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607"/>
            <p:cNvGrpSpPr>
              <a:grpSpLocks/>
            </p:cNvGrpSpPr>
            <p:nvPr/>
          </p:nvGrpSpPr>
          <p:grpSpPr bwMode="auto">
            <a:xfrm>
              <a:off x="384" y="1037"/>
              <a:ext cx="4903" cy="3258"/>
              <a:chOff x="384" y="1037"/>
              <a:chExt cx="4903" cy="3258"/>
            </a:xfrm>
          </p:grpSpPr>
          <p:sp>
            <p:nvSpPr>
              <p:cNvPr id="41" name="Rectangle 407"/>
              <p:cNvSpPr>
                <a:spLocks noChangeArrowheads="1"/>
              </p:cNvSpPr>
              <p:nvPr/>
            </p:nvSpPr>
            <p:spPr bwMode="auto">
              <a:xfrm>
                <a:off x="2428" y="4038"/>
                <a:ext cx="100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408"/>
              <p:cNvSpPr>
                <a:spLocks noChangeShapeType="1"/>
              </p:cNvSpPr>
              <p:nvPr/>
            </p:nvSpPr>
            <p:spPr bwMode="auto">
              <a:xfrm>
                <a:off x="2528" y="2402"/>
                <a:ext cx="0" cy="1632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409"/>
              <p:cNvSpPr>
                <a:spLocks noChangeArrowheads="1"/>
              </p:cNvSpPr>
              <p:nvPr/>
            </p:nvSpPr>
            <p:spPr bwMode="auto">
              <a:xfrm>
                <a:off x="2528" y="2402"/>
                <a:ext cx="6" cy="1632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Rectangle 410"/>
              <p:cNvSpPr>
                <a:spLocks noChangeArrowheads="1"/>
              </p:cNvSpPr>
              <p:nvPr/>
            </p:nvSpPr>
            <p:spPr bwMode="auto">
              <a:xfrm>
                <a:off x="2528" y="4034"/>
                <a:ext cx="615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411"/>
              <p:cNvSpPr>
                <a:spLocks noChangeShapeType="1"/>
              </p:cNvSpPr>
              <p:nvPr/>
            </p:nvSpPr>
            <p:spPr bwMode="auto">
              <a:xfrm>
                <a:off x="3136" y="2402"/>
                <a:ext cx="0" cy="1632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Rectangle 412"/>
              <p:cNvSpPr>
                <a:spLocks noChangeArrowheads="1"/>
              </p:cNvSpPr>
              <p:nvPr/>
            </p:nvSpPr>
            <p:spPr bwMode="auto">
              <a:xfrm>
                <a:off x="3136" y="2402"/>
                <a:ext cx="7" cy="1632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413"/>
              <p:cNvSpPr>
                <a:spLocks noChangeShapeType="1"/>
              </p:cNvSpPr>
              <p:nvPr/>
            </p:nvSpPr>
            <p:spPr bwMode="auto">
              <a:xfrm>
                <a:off x="3143" y="4038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Rectangle 414"/>
              <p:cNvSpPr>
                <a:spLocks noChangeArrowheads="1"/>
              </p:cNvSpPr>
              <p:nvPr/>
            </p:nvSpPr>
            <p:spPr bwMode="auto">
              <a:xfrm>
                <a:off x="3143" y="4038"/>
                <a:ext cx="99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415"/>
              <p:cNvSpPr>
                <a:spLocks noChangeShapeType="1"/>
              </p:cNvSpPr>
              <p:nvPr/>
            </p:nvSpPr>
            <p:spPr bwMode="auto">
              <a:xfrm>
                <a:off x="3242" y="2402"/>
                <a:ext cx="0" cy="1632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Rectangle 416"/>
              <p:cNvSpPr>
                <a:spLocks noChangeArrowheads="1"/>
              </p:cNvSpPr>
              <p:nvPr/>
            </p:nvSpPr>
            <p:spPr bwMode="auto">
              <a:xfrm>
                <a:off x="3242" y="2402"/>
                <a:ext cx="7" cy="1632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Rectangle 417"/>
              <p:cNvSpPr>
                <a:spLocks noChangeArrowheads="1"/>
              </p:cNvSpPr>
              <p:nvPr/>
            </p:nvSpPr>
            <p:spPr bwMode="auto">
              <a:xfrm>
                <a:off x="3242" y="4034"/>
                <a:ext cx="70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418"/>
              <p:cNvSpPr>
                <a:spLocks noChangeShapeType="1"/>
              </p:cNvSpPr>
              <p:nvPr/>
            </p:nvSpPr>
            <p:spPr bwMode="auto">
              <a:xfrm>
                <a:off x="3937" y="2402"/>
                <a:ext cx="0" cy="1632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419"/>
              <p:cNvSpPr>
                <a:spLocks noChangeArrowheads="1"/>
              </p:cNvSpPr>
              <p:nvPr/>
            </p:nvSpPr>
            <p:spPr bwMode="auto">
              <a:xfrm>
                <a:off x="3937" y="2402"/>
                <a:ext cx="7" cy="1632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420"/>
              <p:cNvSpPr>
                <a:spLocks noChangeShapeType="1"/>
              </p:cNvSpPr>
              <p:nvPr/>
            </p:nvSpPr>
            <p:spPr bwMode="auto">
              <a:xfrm>
                <a:off x="3944" y="4038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421"/>
              <p:cNvSpPr>
                <a:spLocks noChangeArrowheads="1"/>
              </p:cNvSpPr>
              <p:nvPr/>
            </p:nvSpPr>
            <p:spPr bwMode="auto">
              <a:xfrm>
                <a:off x="3944" y="4038"/>
                <a:ext cx="99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422"/>
              <p:cNvSpPr>
                <a:spLocks noChangeShapeType="1"/>
              </p:cNvSpPr>
              <p:nvPr/>
            </p:nvSpPr>
            <p:spPr bwMode="auto">
              <a:xfrm>
                <a:off x="4043" y="2402"/>
                <a:ext cx="0" cy="1632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Rectangle 423"/>
              <p:cNvSpPr>
                <a:spLocks noChangeArrowheads="1"/>
              </p:cNvSpPr>
              <p:nvPr/>
            </p:nvSpPr>
            <p:spPr bwMode="auto">
              <a:xfrm>
                <a:off x="4043" y="2402"/>
                <a:ext cx="6" cy="1632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424"/>
              <p:cNvSpPr>
                <a:spLocks noChangeArrowheads="1"/>
              </p:cNvSpPr>
              <p:nvPr/>
            </p:nvSpPr>
            <p:spPr bwMode="auto">
              <a:xfrm>
                <a:off x="4043" y="4034"/>
                <a:ext cx="68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425"/>
              <p:cNvSpPr>
                <a:spLocks noChangeShapeType="1"/>
              </p:cNvSpPr>
              <p:nvPr/>
            </p:nvSpPr>
            <p:spPr bwMode="auto">
              <a:xfrm>
                <a:off x="4718" y="2402"/>
                <a:ext cx="0" cy="1632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Rectangle 426"/>
              <p:cNvSpPr>
                <a:spLocks noChangeArrowheads="1"/>
              </p:cNvSpPr>
              <p:nvPr/>
            </p:nvSpPr>
            <p:spPr bwMode="auto">
              <a:xfrm>
                <a:off x="4718" y="2402"/>
                <a:ext cx="6" cy="1632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427"/>
              <p:cNvSpPr>
                <a:spLocks noChangeShapeType="1"/>
              </p:cNvSpPr>
              <p:nvPr/>
            </p:nvSpPr>
            <p:spPr bwMode="auto">
              <a:xfrm>
                <a:off x="4724" y="4038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428"/>
              <p:cNvSpPr>
                <a:spLocks noChangeArrowheads="1"/>
              </p:cNvSpPr>
              <p:nvPr/>
            </p:nvSpPr>
            <p:spPr bwMode="auto">
              <a:xfrm>
                <a:off x="4724" y="4038"/>
                <a:ext cx="100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429"/>
              <p:cNvSpPr>
                <a:spLocks noChangeShapeType="1"/>
              </p:cNvSpPr>
              <p:nvPr/>
            </p:nvSpPr>
            <p:spPr bwMode="auto">
              <a:xfrm>
                <a:off x="4824" y="2402"/>
                <a:ext cx="0" cy="1632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" name="Rectangle 430"/>
              <p:cNvSpPr>
                <a:spLocks noChangeArrowheads="1"/>
              </p:cNvSpPr>
              <p:nvPr/>
            </p:nvSpPr>
            <p:spPr bwMode="auto">
              <a:xfrm>
                <a:off x="4824" y="2402"/>
                <a:ext cx="6" cy="1632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9" name="Rectangle 431"/>
              <p:cNvSpPr>
                <a:spLocks noChangeArrowheads="1"/>
              </p:cNvSpPr>
              <p:nvPr/>
            </p:nvSpPr>
            <p:spPr bwMode="auto">
              <a:xfrm>
                <a:off x="4824" y="4034"/>
                <a:ext cx="45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0" name="Line 432"/>
              <p:cNvSpPr>
                <a:spLocks noChangeShapeType="1"/>
              </p:cNvSpPr>
              <p:nvPr/>
            </p:nvSpPr>
            <p:spPr bwMode="auto">
              <a:xfrm>
                <a:off x="5273" y="2402"/>
                <a:ext cx="0" cy="1632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" name="Rectangle 433"/>
              <p:cNvSpPr>
                <a:spLocks noChangeArrowheads="1"/>
              </p:cNvSpPr>
              <p:nvPr/>
            </p:nvSpPr>
            <p:spPr bwMode="auto">
              <a:xfrm>
                <a:off x="5273" y="2402"/>
                <a:ext cx="7" cy="1632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" name="Line 434"/>
              <p:cNvSpPr>
                <a:spLocks noChangeShapeType="1"/>
              </p:cNvSpPr>
              <p:nvPr/>
            </p:nvSpPr>
            <p:spPr bwMode="auto">
              <a:xfrm>
                <a:off x="384" y="4121"/>
                <a:ext cx="1442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Rectangle 435"/>
              <p:cNvSpPr>
                <a:spLocks noChangeArrowheads="1"/>
              </p:cNvSpPr>
              <p:nvPr/>
            </p:nvSpPr>
            <p:spPr bwMode="auto">
              <a:xfrm>
                <a:off x="384" y="4121"/>
                <a:ext cx="1442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" name="Line 436"/>
              <p:cNvSpPr>
                <a:spLocks noChangeShapeType="1"/>
              </p:cNvSpPr>
              <p:nvPr/>
            </p:nvSpPr>
            <p:spPr bwMode="auto">
              <a:xfrm>
                <a:off x="1826" y="4043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6" name="Rectangle 437"/>
              <p:cNvSpPr>
                <a:spLocks noChangeArrowheads="1"/>
              </p:cNvSpPr>
              <p:nvPr/>
            </p:nvSpPr>
            <p:spPr bwMode="auto">
              <a:xfrm>
                <a:off x="1826" y="4043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" name="Rectangle 438"/>
              <p:cNvSpPr>
                <a:spLocks noChangeArrowheads="1"/>
              </p:cNvSpPr>
              <p:nvPr/>
            </p:nvSpPr>
            <p:spPr bwMode="auto">
              <a:xfrm>
                <a:off x="1826" y="4116"/>
                <a:ext cx="60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Line 439"/>
              <p:cNvSpPr>
                <a:spLocks noChangeShapeType="1"/>
              </p:cNvSpPr>
              <p:nvPr/>
            </p:nvSpPr>
            <p:spPr bwMode="auto">
              <a:xfrm>
                <a:off x="2422" y="4043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" name="Rectangle 440"/>
              <p:cNvSpPr>
                <a:spLocks noChangeArrowheads="1"/>
              </p:cNvSpPr>
              <p:nvPr/>
            </p:nvSpPr>
            <p:spPr bwMode="auto">
              <a:xfrm>
                <a:off x="2422" y="4043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0" name="Line 441"/>
              <p:cNvSpPr>
                <a:spLocks noChangeShapeType="1"/>
              </p:cNvSpPr>
              <p:nvPr/>
            </p:nvSpPr>
            <p:spPr bwMode="auto">
              <a:xfrm>
                <a:off x="2428" y="4121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1" name="Rectangle 442"/>
              <p:cNvSpPr>
                <a:spLocks noChangeArrowheads="1"/>
              </p:cNvSpPr>
              <p:nvPr/>
            </p:nvSpPr>
            <p:spPr bwMode="auto">
              <a:xfrm>
                <a:off x="2428" y="4121"/>
                <a:ext cx="100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2" name="Line 443"/>
              <p:cNvSpPr>
                <a:spLocks noChangeShapeType="1"/>
              </p:cNvSpPr>
              <p:nvPr/>
            </p:nvSpPr>
            <p:spPr bwMode="auto">
              <a:xfrm>
                <a:off x="2528" y="4043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" name="Rectangle 444"/>
              <p:cNvSpPr>
                <a:spLocks noChangeArrowheads="1"/>
              </p:cNvSpPr>
              <p:nvPr/>
            </p:nvSpPr>
            <p:spPr bwMode="auto">
              <a:xfrm>
                <a:off x="2528" y="4043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" name="Rectangle 445"/>
              <p:cNvSpPr>
                <a:spLocks noChangeArrowheads="1"/>
              </p:cNvSpPr>
              <p:nvPr/>
            </p:nvSpPr>
            <p:spPr bwMode="auto">
              <a:xfrm>
                <a:off x="2528" y="4116"/>
                <a:ext cx="615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" name="Line 446"/>
              <p:cNvSpPr>
                <a:spLocks noChangeShapeType="1"/>
              </p:cNvSpPr>
              <p:nvPr/>
            </p:nvSpPr>
            <p:spPr bwMode="auto">
              <a:xfrm>
                <a:off x="3136" y="4043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" name="Rectangle 447"/>
              <p:cNvSpPr>
                <a:spLocks noChangeArrowheads="1"/>
              </p:cNvSpPr>
              <p:nvPr/>
            </p:nvSpPr>
            <p:spPr bwMode="auto">
              <a:xfrm>
                <a:off x="3136" y="4043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" name="Line 448"/>
              <p:cNvSpPr>
                <a:spLocks noChangeShapeType="1"/>
              </p:cNvSpPr>
              <p:nvPr/>
            </p:nvSpPr>
            <p:spPr bwMode="auto">
              <a:xfrm>
                <a:off x="3143" y="4121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" name="Rectangle 449"/>
              <p:cNvSpPr>
                <a:spLocks noChangeArrowheads="1"/>
              </p:cNvSpPr>
              <p:nvPr/>
            </p:nvSpPr>
            <p:spPr bwMode="auto">
              <a:xfrm>
                <a:off x="3143" y="4121"/>
                <a:ext cx="9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" name="Line 450"/>
              <p:cNvSpPr>
                <a:spLocks noChangeShapeType="1"/>
              </p:cNvSpPr>
              <p:nvPr/>
            </p:nvSpPr>
            <p:spPr bwMode="auto">
              <a:xfrm>
                <a:off x="3242" y="4043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" name="Rectangle 451"/>
              <p:cNvSpPr>
                <a:spLocks noChangeArrowheads="1"/>
              </p:cNvSpPr>
              <p:nvPr/>
            </p:nvSpPr>
            <p:spPr bwMode="auto">
              <a:xfrm>
                <a:off x="3242" y="4043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1" name="Rectangle 452"/>
              <p:cNvSpPr>
                <a:spLocks noChangeArrowheads="1"/>
              </p:cNvSpPr>
              <p:nvPr/>
            </p:nvSpPr>
            <p:spPr bwMode="auto">
              <a:xfrm>
                <a:off x="3242" y="4116"/>
                <a:ext cx="70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2" name="Line 453"/>
              <p:cNvSpPr>
                <a:spLocks noChangeShapeType="1"/>
              </p:cNvSpPr>
              <p:nvPr/>
            </p:nvSpPr>
            <p:spPr bwMode="auto">
              <a:xfrm>
                <a:off x="3937" y="4043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3" name="Rectangle 454"/>
              <p:cNvSpPr>
                <a:spLocks noChangeArrowheads="1"/>
              </p:cNvSpPr>
              <p:nvPr/>
            </p:nvSpPr>
            <p:spPr bwMode="auto">
              <a:xfrm>
                <a:off x="3937" y="4043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4" name="Line 455"/>
              <p:cNvSpPr>
                <a:spLocks noChangeShapeType="1"/>
              </p:cNvSpPr>
              <p:nvPr/>
            </p:nvSpPr>
            <p:spPr bwMode="auto">
              <a:xfrm>
                <a:off x="3944" y="4121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5" name="Rectangle 456"/>
              <p:cNvSpPr>
                <a:spLocks noChangeArrowheads="1"/>
              </p:cNvSpPr>
              <p:nvPr/>
            </p:nvSpPr>
            <p:spPr bwMode="auto">
              <a:xfrm>
                <a:off x="3944" y="4121"/>
                <a:ext cx="9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6" name="Line 457"/>
              <p:cNvSpPr>
                <a:spLocks noChangeShapeType="1"/>
              </p:cNvSpPr>
              <p:nvPr/>
            </p:nvSpPr>
            <p:spPr bwMode="auto">
              <a:xfrm>
                <a:off x="4043" y="4043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7" name="Rectangle 458"/>
              <p:cNvSpPr>
                <a:spLocks noChangeArrowheads="1"/>
              </p:cNvSpPr>
              <p:nvPr/>
            </p:nvSpPr>
            <p:spPr bwMode="auto">
              <a:xfrm>
                <a:off x="4043" y="4043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8" name="Rectangle 459"/>
              <p:cNvSpPr>
                <a:spLocks noChangeArrowheads="1"/>
              </p:cNvSpPr>
              <p:nvPr/>
            </p:nvSpPr>
            <p:spPr bwMode="auto">
              <a:xfrm>
                <a:off x="4043" y="4116"/>
                <a:ext cx="68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9" name="Line 460"/>
              <p:cNvSpPr>
                <a:spLocks noChangeShapeType="1"/>
              </p:cNvSpPr>
              <p:nvPr/>
            </p:nvSpPr>
            <p:spPr bwMode="auto">
              <a:xfrm>
                <a:off x="4718" y="4043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0" name="Rectangle 461"/>
              <p:cNvSpPr>
                <a:spLocks noChangeArrowheads="1"/>
              </p:cNvSpPr>
              <p:nvPr/>
            </p:nvSpPr>
            <p:spPr bwMode="auto">
              <a:xfrm>
                <a:off x="4718" y="4043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1" name="Line 462"/>
              <p:cNvSpPr>
                <a:spLocks noChangeShapeType="1"/>
              </p:cNvSpPr>
              <p:nvPr/>
            </p:nvSpPr>
            <p:spPr bwMode="auto">
              <a:xfrm>
                <a:off x="4724" y="4121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2" name="Rectangle 463"/>
              <p:cNvSpPr>
                <a:spLocks noChangeArrowheads="1"/>
              </p:cNvSpPr>
              <p:nvPr/>
            </p:nvSpPr>
            <p:spPr bwMode="auto">
              <a:xfrm>
                <a:off x="4724" y="4121"/>
                <a:ext cx="100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3" name="Line 464"/>
              <p:cNvSpPr>
                <a:spLocks noChangeShapeType="1"/>
              </p:cNvSpPr>
              <p:nvPr/>
            </p:nvSpPr>
            <p:spPr bwMode="auto">
              <a:xfrm>
                <a:off x="4824" y="4043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4" name="Rectangle 465"/>
              <p:cNvSpPr>
                <a:spLocks noChangeArrowheads="1"/>
              </p:cNvSpPr>
              <p:nvPr/>
            </p:nvSpPr>
            <p:spPr bwMode="auto">
              <a:xfrm>
                <a:off x="4824" y="4043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5" name="Rectangle 466"/>
              <p:cNvSpPr>
                <a:spLocks noChangeArrowheads="1"/>
              </p:cNvSpPr>
              <p:nvPr/>
            </p:nvSpPr>
            <p:spPr bwMode="auto">
              <a:xfrm>
                <a:off x="4824" y="4116"/>
                <a:ext cx="45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6" name="Line 467"/>
              <p:cNvSpPr>
                <a:spLocks noChangeShapeType="1"/>
              </p:cNvSpPr>
              <p:nvPr/>
            </p:nvSpPr>
            <p:spPr bwMode="auto">
              <a:xfrm>
                <a:off x="5273" y="4043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7" name="Rectangle 468"/>
              <p:cNvSpPr>
                <a:spLocks noChangeArrowheads="1"/>
              </p:cNvSpPr>
              <p:nvPr/>
            </p:nvSpPr>
            <p:spPr bwMode="auto">
              <a:xfrm>
                <a:off x="5273" y="4043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8" name="Line 469"/>
              <p:cNvSpPr>
                <a:spLocks noChangeShapeType="1"/>
              </p:cNvSpPr>
              <p:nvPr/>
            </p:nvSpPr>
            <p:spPr bwMode="auto">
              <a:xfrm>
                <a:off x="384" y="4203"/>
                <a:ext cx="1442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9" name="Rectangle 470"/>
              <p:cNvSpPr>
                <a:spLocks noChangeArrowheads="1"/>
              </p:cNvSpPr>
              <p:nvPr/>
            </p:nvSpPr>
            <p:spPr bwMode="auto">
              <a:xfrm>
                <a:off x="384" y="4203"/>
                <a:ext cx="1442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0" name="Line 471"/>
              <p:cNvSpPr>
                <a:spLocks noChangeShapeType="1"/>
              </p:cNvSpPr>
              <p:nvPr/>
            </p:nvSpPr>
            <p:spPr bwMode="auto">
              <a:xfrm>
                <a:off x="1826" y="4125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1" name="Rectangle 472"/>
              <p:cNvSpPr>
                <a:spLocks noChangeArrowheads="1"/>
              </p:cNvSpPr>
              <p:nvPr/>
            </p:nvSpPr>
            <p:spPr bwMode="auto">
              <a:xfrm>
                <a:off x="1826" y="4125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2" name="Rectangle 473"/>
              <p:cNvSpPr>
                <a:spLocks noChangeArrowheads="1"/>
              </p:cNvSpPr>
              <p:nvPr/>
            </p:nvSpPr>
            <p:spPr bwMode="auto">
              <a:xfrm>
                <a:off x="1826" y="4198"/>
                <a:ext cx="602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3" name="Line 474"/>
              <p:cNvSpPr>
                <a:spLocks noChangeShapeType="1"/>
              </p:cNvSpPr>
              <p:nvPr/>
            </p:nvSpPr>
            <p:spPr bwMode="auto">
              <a:xfrm>
                <a:off x="2422" y="4125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4" name="Rectangle 475"/>
              <p:cNvSpPr>
                <a:spLocks noChangeArrowheads="1"/>
              </p:cNvSpPr>
              <p:nvPr/>
            </p:nvSpPr>
            <p:spPr bwMode="auto">
              <a:xfrm>
                <a:off x="2422" y="4125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5" name="Line 476"/>
              <p:cNvSpPr>
                <a:spLocks noChangeShapeType="1"/>
              </p:cNvSpPr>
              <p:nvPr/>
            </p:nvSpPr>
            <p:spPr bwMode="auto">
              <a:xfrm>
                <a:off x="2428" y="4203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6" name="Rectangle 477"/>
              <p:cNvSpPr>
                <a:spLocks noChangeArrowheads="1"/>
              </p:cNvSpPr>
              <p:nvPr/>
            </p:nvSpPr>
            <p:spPr bwMode="auto">
              <a:xfrm>
                <a:off x="2428" y="4203"/>
                <a:ext cx="100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7" name="Line 478"/>
              <p:cNvSpPr>
                <a:spLocks noChangeShapeType="1"/>
              </p:cNvSpPr>
              <p:nvPr/>
            </p:nvSpPr>
            <p:spPr bwMode="auto">
              <a:xfrm>
                <a:off x="2528" y="4125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8" name="Rectangle 479"/>
              <p:cNvSpPr>
                <a:spLocks noChangeArrowheads="1"/>
              </p:cNvSpPr>
              <p:nvPr/>
            </p:nvSpPr>
            <p:spPr bwMode="auto">
              <a:xfrm>
                <a:off x="2528" y="4125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9" name="Rectangle 480"/>
              <p:cNvSpPr>
                <a:spLocks noChangeArrowheads="1"/>
              </p:cNvSpPr>
              <p:nvPr/>
            </p:nvSpPr>
            <p:spPr bwMode="auto">
              <a:xfrm>
                <a:off x="2528" y="4198"/>
                <a:ext cx="615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0" name="Line 481"/>
              <p:cNvSpPr>
                <a:spLocks noChangeShapeType="1"/>
              </p:cNvSpPr>
              <p:nvPr/>
            </p:nvSpPr>
            <p:spPr bwMode="auto">
              <a:xfrm>
                <a:off x="3136" y="4125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1" name="Rectangle 482"/>
              <p:cNvSpPr>
                <a:spLocks noChangeArrowheads="1"/>
              </p:cNvSpPr>
              <p:nvPr/>
            </p:nvSpPr>
            <p:spPr bwMode="auto">
              <a:xfrm>
                <a:off x="3136" y="4125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2" name="Line 483"/>
              <p:cNvSpPr>
                <a:spLocks noChangeShapeType="1"/>
              </p:cNvSpPr>
              <p:nvPr/>
            </p:nvSpPr>
            <p:spPr bwMode="auto">
              <a:xfrm>
                <a:off x="3143" y="4203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3" name="Rectangle 484"/>
              <p:cNvSpPr>
                <a:spLocks noChangeArrowheads="1"/>
              </p:cNvSpPr>
              <p:nvPr/>
            </p:nvSpPr>
            <p:spPr bwMode="auto">
              <a:xfrm>
                <a:off x="3143" y="4203"/>
                <a:ext cx="99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4" name="Line 485"/>
              <p:cNvSpPr>
                <a:spLocks noChangeShapeType="1"/>
              </p:cNvSpPr>
              <p:nvPr/>
            </p:nvSpPr>
            <p:spPr bwMode="auto">
              <a:xfrm>
                <a:off x="3242" y="4125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5" name="Rectangle 486"/>
              <p:cNvSpPr>
                <a:spLocks noChangeArrowheads="1"/>
              </p:cNvSpPr>
              <p:nvPr/>
            </p:nvSpPr>
            <p:spPr bwMode="auto">
              <a:xfrm>
                <a:off x="3242" y="4125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6" name="Rectangle 487"/>
              <p:cNvSpPr>
                <a:spLocks noChangeArrowheads="1"/>
              </p:cNvSpPr>
              <p:nvPr/>
            </p:nvSpPr>
            <p:spPr bwMode="auto">
              <a:xfrm>
                <a:off x="3242" y="4198"/>
                <a:ext cx="702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7" name="Line 488"/>
              <p:cNvSpPr>
                <a:spLocks noChangeShapeType="1"/>
              </p:cNvSpPr>
              <p:nvPr/>
            </p:nvSpPr>
            <p:spPr bwMode="auto">
              <a:xfrm>
                <a:off x="3937" y="4125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8" name="Rectangle 489"/>
              <p:cNvSpPr>
                <a:spLocks noChangeArrowheads="1"/>
              </p:cNvSpPr>
              <p:nvPr/>
            </p:nvSpPr>
            <p:spPr bwMode="auto">
              <a:xfrm>
                <a:off x="3937" y="4125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9" name="Line 490"/>
              <p:cNvSpPr>
                <a:spLocks noChangeShapeType="1"/>
              </p:cNvSpPr>
              <p:nvPr/>
            </p:nvSpPr>
            <p:spPr bwMode="auto">
              <a:xfrm>
                <a:off x="3944" y="4203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0" name="Rectangle 491"/>
              <p:cNvSpPr>
                <a:spLocks noChangeArrowheads="1"/>
              </p:cNvSpPr>
              <p:nvPr/>
            </p:nvSpPr>
            <p:spPr bwMode="auto">
              <a:xfrm>
                <a:off x="3944" y="4203"/>
                <a:ext cx="99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1" name="Line 492"/>
              <p:cNvSpPr>
                <a:spLocks noChangeShapeType="1"/>
              </p:cNvSpPr>
              <p:nvPr/>
            </p:nvSpPr>
            <p:spPr bwMode="auto">
              <a:xfrm>
                <a:off x="4043" y="4125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2" name="Rectangle 493"/>
              <p:cNvSpPr>
                <a:spLocks noChangeArrowheads="1"/>
              </p:cNvSpPr>
              <p:nvPr/>
            </p:nvSpPr>
            <p:spPr bwMode="auto">
              <a:xfrm>
                <a:off x="4043" y="4125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3" name="Rectangle 494"/>
              <p:cNvSpPr>
                <a:spLocks noChangeArrowheads="1"/>
              </p:cNvSpPr>
              <p:nvPr/>
            </p:nvSpPr>
            <p:spPr bwMode="auto">
              <a:xfrm>
                <a:off x="4043" y="4198"/>
                <a:ext cx="681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4" name="Line 495"/>
              <p:cNvSpPr>
                <a:spLocks noChangeShapeType="1"/>
              </p:cNvSpPr>
              <p:nvPr/>
            </p:nvSpPr>
            <p:spPr bwMode="auto">
              <a:xfrm>
                <a:off x="4718" y="4125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5" name="Rectangle 496"/>
              <p:cNvSpPr>
                <a:spLocks noChangeArrowheads="1"/>
              </p:cNvSpPr>
              <p:nvPr/>
            </p:nvSpPr>
            <p:spPr bwMode="auto">
              <a:xfrm>
                <a:off x="4718" y="4125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6" name="Line 497"/>
              <p:cNvSpPr>
                <a:spLocks noChangeShapeType="1"/>
              </p:cNvSpPr>
              <p:nvPr/>
            </p:nvSpPr>
            <p:spPr bwMode="auto">
              <a:xfrm>
                <a:off x="4724" y="4203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7" name="Rectangle 498"/>
              <p:cNvSpPr>
                <a:spLocks noChangeArrowheads="1"/>
              </p:cNvSpPr>
              <p:nvPr/>
            </p:nvSpPr>
            <p:spPr bwMode="auto">
              <a:xfrm>
                <a:off x="4724" y="4203"/>
                <a:ext cx="100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8" name="Line 499"/>
              <p:cNvSpPr>
                <a:spLocks noChangeShapeType="1"/>
              </p:cNvSpPr>
              <p:nvPr/>
            </p:nvSpPr>
            <p:spPr bwMode="auto">
              <a:xfrm>
                <a:off x="4824" y="4125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9" name="Rectangle 500"/>
              <p:cNvSpPr>
                <a:spLocks noChangeArrowheads="1"/>
              </p:cNvSpPr>
              <p:nvPr/>
            </p:nvSpPr>
            <p:spPr bwMode="auto">
              <a:xfrm>
                <a:off x="4824" y="4125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0" name="Rectangle 501"/>
              <p:cNvSpPr>
                <a:spLocks noChangeArrowheads="1"/>
              </p:cNvSpPr>
              <p:nvPr/>
            </p:nvSpPr>
            <p:spPr bwMode="auto">
              <a:xfrm>
                <a:off x="4824" y="4198"/>
                <a:ext cx="456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1" name="Line 502"/>
              <p:cNvSpPr>
                <a:spLocks noChangeShapeType="1"/>
              </p:cNvSpPr>
              <p:nvPr/>
            </p:nvSpPr>
            <p:spPr bwMode="auto">
              <a:xfrm>
                <a:off x="5273" y="4125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2" name="Rectangle 503"/>
              <p:cNvSpPr>
                <a:spLocks noChangeArrowheads="1"/>
              </p:cNvSpPr>
              <p:nvPr/>
            </p:nvSpPr>
            <p:spPr bwMode="auto">
              <a:xfrm>
                <a:off x="5273" y="4125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3" name="Line 504"/>
              <p:cNvSpPr>
                <a:spLocks noChangeShapeType="1"/>
              </p:cNvSpPr>
              <p:nvPr/>
            </p:nvSpPr>
            <p:spPr bwMode="auto">
              <a:xfrm>
                <a:off x="384" y="4285"/>
                <a:ext cx="1442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4" name="Rectangle 505"/>
              <p:cNvSpPr>
                <a:spLocks noChangeArrowheads="1"/>
              </p:cNvSpPr>
              <p:nvPr/>
            </p:nvSpPr>
            <p:spPr bwMode="auto">
              <a:xfrm>
                <a:off x="384" y="4285"/>
                <a:ext cx="1442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5" name="Line 506"/>
              <p:cNvSpPr>
                <a:spLocks noChangeShapeType="1"/>
              </p:cNvSpPr>
              <p:nvPr/>
            </p:nvSpPr>
            <p:spPr bwMode="auto">
              <a:xfrm>
                <a:off x="1826" y="4281"/>
                <a:ext cx="60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6" name="Rectangle 507"/>
              <p:cNvSpPr>
                <a:spLocks noChangeArrowheads="1"/>
              </p:cNvSpPr>
              <p:nvPr/>
            </p:nvSpPr>
            <p:spPr bwMode="auto">
              <a:xfrm>
                <a:off x="1826" y="4281"/>
                <a:ext cx="60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7" name="Line 508"/>
              <p:cNvSpPr>
                <a:spLocks noChangeShapeType="1"/>
              </p:cNvSpPr>
              <p:nvPr/>
            </p:nvSpPr>
            <p:spPr bwMode="auto">
              <a:xfrm>
                <a:off x="1826" y="4290"/>
                <a:ext cx="60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8" name="Rectangle 509"/>
              <p:cNvSpPr>
                <a:spLocks noChangeArrowheads="1"/>
              </p:cNvSpPr>
              <p:nvPr/>
            </p:nvSpPr>
            <p:spPr bwMode="auto">
              <a:xfrm>
                <a:off x="1826" y="4290"/>
                <a:ext cx="60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9" name="Line 510"/>
              <p:cNvSpPr>
                <a:spLocks noChangeShapeType="1"/>
              </p:cNvSpPr>
              <p:nvPr/>
            </p:nvSpPr>
            <p:spPr bwMode="auto">
              <a:xfrm>
                <a:off x="2428" y="4285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0" name="Rectangle 511"/>
              <p:cNvSpPr>
                <a:spLocks noChangeArrowheads="1"/>
              </p:cNvSpPr>
              <p:nvPr/>
            </p:nvSpPr>
            <p:spPr bwMode="auto">
              <a:xfrm>
                <a:off x="2428" y="4285"/>
                <a:ext cx="100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1" name="Line 512"/>
              <p:cNvSpPr>
                <a:spLocks noChangeShapeType="1"/>
              </p:cNvSpPr>
              <p:nvPr/>
            </p:nvSpPr>
            <p:spPr bwMode="auto">
              <a:xfrm>
                <a:off x="2528" y="4281"/>
                <a:ext cx="6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2" name="Rectangle 513"/>
              <p:cNvSpPr>
                <a:spLocks noChangeArrowheads="1"/>
              </p:cNvSpPr>
              <p:nvPr/>
            </p:nvSpPr>
            <p:spPr bwMode="auto">
              <a:xfrm>
                <a:off x="2528" y="4281"/>
                <a:ext cx="61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3" name="Line 514"/>
              <p:cNvSpPr>
                <a:spLocks noChangeShapeType="1"/>
              </p:cNvSpPr>
              <p:nvPr/>
            </p:nvSpPr>
            <p:spPr bwMode="auto">
              <a:xfrm>
                <a:off x="2528" y="4290"/>
                <a:ext cx="6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4" name="Rectangle 515"/>
              <p:cNvSpPr>
                <a:spLocks noChangeArrowheads="1"/>
              </p:cNvSpPr>
              <p:nvPr/>
            </p:nvSpPr>
            <p:spPr bwMode="auto">
              <a:xfrm>
                <a:off x="2528" y="4290"/>
                <a:ext cx="61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5" name="Line 516"/>
              <p:cNvSpPr>
                <a:spLocks noChangeShapeType="1"/>
              </p:cNvSpPr>
              <p:nvPr/>
            </p:nvSpPr>
            <p:spPr bwMode="auto">
              <a:xfrm>
                <a:off x="3143" y="4285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6" name="Rectangle 517"/>
              <p:cNvSpPr>
                <a:spLocks noChangeArrowheads="1"/>
              </p:cNvSpPr>
              <p:nvPr/>
            </p:nvSpPr>
            <p:spPr bwMode="auto">
              <a:xfrm>
                <a:off x="3143" y="4285"/>
                <a:ext cx="99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7" name="Line 518"/>
              <p:cNvSpPr>
                <a:spLocks noChangeShapeType="1"/>
              </p:cNvSpPr>
              <p:nvPr/>
            </p:nvSpPr>
            <p:spPr bwMode="auto">
              <a:xfrm>
                <a:off x="3242" y="4281"/>
                <a:ext cx="70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8" name="Rectangle 519"/>
              <p:cNvSpPr>
                <a:spLocks noChangeArrowheads="1"/>
              </p:cNvSpPr>
              <p:nvPr/>
            </p:nvSpPr>
            <p:spPr bwMode="auto">
              <a:xfrm>
                <a:off x="3242" y="4281"/>
                <a:ext cx="70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9" name="Line 520"/>
              <p:cNvSpPr>
                <a:spLocks noChangeShapeType="1"/>
              </p:cNvSpPr>
              <p:nvPr/>
            </p:nvSpPr>
            <p:spPr bwMode="auto">
              <a:xfrm>
                <a:off x="3242" y="4290"/>
                <a:ext cx="70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0" name="Rectangle 521"/>
              <p:cNvSpPr>
                <a:spLocks noChangeArrowheads="1"/>
              </p:cNvSpPr>
              <p:nvPr/>
            </p:nvSpPr>
            <p:spPr bwMode="auto">
              <a:xfrm>
                <a:off x="3242" y="4290"/>
                <a:ext cx="70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1" name="Line 522"/>
              <p:cNvSpPr>
                <a:spLocks noChangeShapeType="1"/>
              </p:cNvSpPr>
              <p:nvPr/>
            </p:nvSpPr>
            <p:spPr bwMode="auto">
              <a:xfrm>
                <a:off x="3944" y="4285"/>
                <a:ext cx="99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" name="Rectangle 523"/>
              <p:cNvSpPr>
                <a:spLocks noChangeArrowheads="1"/>
              </p:cNvSpPr>
              <p:nvPr/>
            </p:nvSpPr>
            <p:spPr bwMode="auto">
              <a:xfrm>
                <a:off x="3944" y="4285"/>
                <a:ext cx="99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3" name="Line 524"/>
              <p:cNvSpPr>
                <a:spLocks noChangeShapeType="1"/>
              </p:cNvSpPr>
              <p:nvPr/>
            </p:nvSpPr>
            <p:spPr bwMode="auto">
              <a:xfrm>
                <a:off x="4043" y="4281"/>
                <a:ext cx="6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4" name="Rectangle 525"/>
              <p:cNvSpPr>
                <a:spLocks noChangeArrowheads="1"/>
              </p:cNvSpPr>
              <p:nvPr/>
            </p:nvSpPr>
            <p:spPr bwMode="auto">
              <a:xfrm>
                <a:off x="4043" y="4281"/>
                <a:ext cx="68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5" name="Line 526"/>
              <p:cNvSpPr>
                <a:spLocks noChangeShapeType="1"/>
              </p:cNvSpPr>
              <p:nvPr/>
            </p:nvSpPr>
            <p:spPr bwMode="auto">
              <a:xfrm>
                <a:off x="4043" y="4290"/>
                <a:ext cx="6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6" name="Rectangle 527"/>
              <p:cNvSpPr>
                <a:spLocks noChangeArrowheads="1"/>
              </p:cNvSpPr>
              <p:nvPr/>
            </p:nvSpPr>
            <p:spPr bwMode="auto">
              <a:xfrm>
                <a:off x="4043" y="4290"/>
                <a:ext cx="6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7" name="Line 528"/>
              <p:cNvSpPr>
                <a:spLocks noChangeShapeType="1"/>
              </p:cNvSpPr>
              <p:nvPr/>
            </p:nvSpPr>
            <p:spPr bwMode="auto">
              <a:xfrm>
                <a:off x="4724" y="4285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8" name="Rectangle 529"/>
              <p:cNvSpPr>
                <a:spLocks noChangeArrowheads="1"/>
              </p:cNvSpPr>
              <p:nvPr/>
            </p:nvSpPr>
            <p:spPr bwMode="auto">
              <a:xfrm>
                <a:off x="4724" y="4285"/>
                <a:ext cx="100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9" name="Line 530"/>
              <p:cNvSpPr>
                <a:spLocks noChangeShapeType="1"/>
              </p:cNvSpPr>
              <p:nvPr/>
            </p:nvSpPr>
            <p:spPr bwMode="auto">
              <a:xfrm>
                <a:off x="4824" y="4281"/>
                <a:ext cx="45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0" name="Rectangle 531"/>
              <p:cNvSpPr>
                <a:spLocks noChangeArrowheads="1"/>
              </p:cNvSpPr>
              <p:nvPr/>
            </p:nvSpPr>
            <p:spPr bwMode="auto">
              <a:xfrm>
                <a:off x="4824" y="4281"/>
                <a:ext cx="45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1" name="Line 532"/>
              <p:cNvSpPr>
                <a:spLocks noChangeShapeType="1"/>
              </p:cNvSpPr>
              <p:nvPr/>
            </p:nvSpPr>
            <p:spPr bwMode="auto">
              <a:xfrm>
                <a:off x="4824" y="4290"/>
                <a:ext cx="45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2" name="Rectangle 533"/>
              <p:cNvSpPr>
                <a:spLocks noChangeArrowheads="1"/>
              </p:cNvSpPr>
              <p:nvPr/>
            </p:nvSpPr>
            <p:spPr bwMode="auto">
              <a:xfrm>
                <a:off x="4824" y="4290"/>
                <a:ext cx="45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" name="Line 534"/>
              <p:cNvSpPr>
                <a:spLocks noChangeShapeType="1"/>
              </p:cNvSpPr>
              <p:nvPr/>
            </p:nvSpPr>
            <p:spPr bwMode="auto">
              <a:xfrm>
                <a:off x="384" y="1037"/>
                <a:ext cx="1" cy="325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" name="Rectangle 535"/>
              <p:cNvSpPr>
                <a:spLocks noChangeArrowheads="1"/>
              </p:cNvSpPr>
              <p:nvPr/>
            </p:nvSpPr>
            <p:spPr bwMode="auto">
              <a:xfrm>
                <a:off x="384" y="1037"/>
                <a:ext cx="7" cy="325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5" name="Line 536"/>
              <p:cNvSpPr>
                <a:spLocks noChangeShapeType="1"/>
              </p:cNvSpPr>
              <p:nvPr/>
            </p:nvSpPr>
            <p:spPr bwMode="auto">
              <a:xfrm>
                <a:off x="1826" y="4208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6" name="Rectangle 537"/>
              <p:cNvSpPr>
                <a:spLocks noChangeArrowheads="1"/>
              </p:cNvSpPr>
              <p:nvPr/>
            </p:nvSpPr>
            <p:spPr bwMode="auto">
              <a:xfrm>
                <a:off x="1826" y="4208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7" name="Line 538"/>
              <p:cNvSpPr>
                <a:spLocks noChangeShapeType="1"/>
              </p:cNvSpPr>
              <p:nvPr/>
            </p:nvSpPr>
            <p:spPr bwMode="auto">
              <a:xfrm>
                <a:off x="2422" y="4208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8" name="Rectangle 539"/>
              <p:cNvSpPr>
                <a:spLocks noChangeArrowheads="1"/>
              </p:cNvSpPr>
              <p:nvPr/>
            </p:nvSpPr>
            <p:spPr bwMode="auto">
              <a:xfrm>
                <a:off x="2422" y="4208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9" name="Line 540"/>
              <p:cNvSpPr>
                <a:spLocks noChangeShapeType="1"/>
              </p:cNvSpPr>
              <p:nvPr/>
            </p:nvSpPr>
            <p:spPr bwMode="auto">
              <a:xfrm>
                <a:off x="2528" y="4208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0" name="Rectangle 541"/>
              <p:cNvSpPr>
                <a:spLocks noChangeArrowheads="1"/>
              </p:cNvSpPr>
              <p:nvPr/>
            </p:nvSpPr>
            <p:spPr bwMode="auto">
              <a:xfrm>
                <a:off x="2528" y="4208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1" name="Line 542"/>
              <p:cNvSpPr>
                <a:spLocks noChangeShapeType="1"/>
              </p:cNvSpPr>
              <p:nvPr/>
            </p:nvSpPr>
            <p:spPr bwMode="auto">
              <a:xfrm>
                <a:off x="3136" y="4208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2" name="Rectangle 543"/>
              <p:cNvSpPr>
                <a:spLocks noChangeArrowheads="1"/>
              </p:cNvSpPr>
              <p:nvPr/>
            </p:nvSpPr>
            <p:spPr bwMode="auto">
              <a:xfrm>
                <a:off x="3136" y="4208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3" name="Line 544"/>
              <p:cNvSpPr>
                <a:spLocks noChangeShapeType="1"/>
              </p:cNvSpPr>
              <p:nvPr/>
            </p:nvSpPr>
            <p:spPr bwMode="auto">
              <a:xfrm>
                <a:off x="3242" y="4208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4" name="Rectangle 545"/>
              <p:cNvSpPr>
                <a:spLocks noChangeArrowheads="1"/>
              </p:cNvSpPr>
              <p:nvPr/>
            </p:nvSpPr>
            <p:spPr bwMode="auto">
              <a:xfrm>
                <a:off x="3242" y="4208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5" name="Line 546"/>
              <p:cNvSpPr>
                <a:spLocks noChangeShapeType="1"/>
              </p:cNvSpPr>
              <p:nvPr/>
            </p:nvSpPr>
            <p:spPr bwMode="auto">
              <a:xfrm>
                <a:off x="3937" y="4208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6" name="Rectangle 547"/>
              <p:cNvSpPr>
                <a:spLocks noChangeArrowheads="1"/>
              </p:cNvSpPr>
              <p:nvPr/>
            </p:nvSpPr>
            <p:spPr bwMode="auto">
              <a:xfrm>
                <a:off x="3937" y="4208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7" name="Line 548"/>
              <p:cNvSpPr>
                <a:spLocks noChangeShapeType="1"/>
              </p:cNvSpPr>
              <p:nvPr/>
            </p:nvSpPr>
            <p:spPr bwMode="auto">
              <a:xfrm>
                <a:off x="4043" y="4208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8" name="Rectangle 549"/>
              <p:cNvSpPr>
                <a:spLocks noChangeArrowheads="1"/>
              </p:cNvSpPr>
              <p:nvPr/>
            </p:nvSpPr>
            <p:spPr bwMode="auto">
              <a:xfrm>
                <a:off x="4043" y="4208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9" name="Line 550"/>
              <p:cNvSpPr>
                <a:spLocks noChangeShapeType="1"/>
              </p:cNvSpPr>
              <p:nvPr/>
            </p:nvSpPr>
            <p:spPr bwMode="auto">
              <a:xfrm>
                <a:off x="4718" y="4208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0" name="Rectangle 551"/>
              <p:cNvSpPr>
                <a:spLocks noChangeArrowheads="1"/>
              </p:cNvSpPr>
              <p:nvPr/>
            </p:nvSpPr>
            <p:spPr bwMode="auto">
              <a:xfrm>
                <a:off x="4718" y="4208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1" name="Line 552"/>
              <p:cNvSpPr>
                <a:spLocks noChangeShapeType="1"/>
              </p:cNvSpPr>
              <p:nvPr/>
            </p:nvSpPr>
            <p:spPr bwMode="auto">
              <a:xfrm>
                <a:off x="4824" y="4208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2" name="Rectangle 553"/>
              <p:cNvSpPr>
                <a:spLocks noChangeArrowheads="1"/>
              </p:cNvSpPr>
              <p:nvPr/>
            </p:nvSpPr>
            <p:spPr bwMode="auto">
              <a:xfrm>
                <a:off x="4824" y="4208"/>
                <a:ext cx="6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3" name="Line 554"/>
              <p:cNvSpPr>
                <a:spLocks noChangeShapeType="1"/>
              </p:cNvSpPr>
              <p:nvPr/>
            </p:nvSpPr>
            <p:spPr bwMode="auto">
              <a:xfrm>
                <a:off x="5273" y="4208"/>
                <a:ext cx="0" cy="7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4" name="Rectangle 555"/>
              <p:cNvSpPr>
                <a:spLocks noChangeArrowheads="1"/>
              </p:cNvSpPr>
              <p:nvPr/>
            </p:nvSpPr>
            <p:spPr bwMode="auto">
              <a:xfrm>
                <a:off x="5273" y="4208"/>
                <a:ext cx="7" cy="7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5" name="Line 556"/>
              <p:cNvSpPr>
                <a:spLocks noChangeShapeType="1"/>
              </p:cNvSpPr>
              <p:nvPr/>
            </p:nvSpPr>
            <p:spPr bwMode="auto">
              <a:xfrm>
                <a:off x="384" y="1037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6" name="Rectangle 557"/>
              <p:cNvSpPr>
                <a:spLocks noChangeArrowheads="1"/>
              </p:cNvSpPr>
              <p:nvPr/>
            </p:nvSpPr>
            <p:spPr bwMode="auto">
              <a:xfrm>
                <a:off x="384" y="1037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7" name="Line 558"/>
              <p:cNvSpPr>
                <a:spLocks noChangeShapeType="1"/>
              </p:cNvSpPr>
              <p:nvPr/>
            </p:nvSpPr>
            <p:spPr bwMode="auto">
              <a:xfrm>
                <a:off x="4724" y="1120"/>
                <a:ext cx="55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" name="Rectangle 559"/>
              <p:cNvSpPr>
                <a:spLocks noChangeArrowheads="1"/>
              </p:cNvSpPr>
              <p:nvPr/>
            </p:nvSpPr>
            <p:spPr bwMode="auto">
              <a:xfrm>
                <a:off x="4724" y="1120"/>
                <a:ext cx="563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9" name="Line 560"/>
              <p:cNvSpPr>
                <a:spLocks noChangeShapeType="1"/>
              </p:cNvSpPr>
              <p:nvPr/>
            </p:nvSpPr>
            <p:spPr bwMode="auto">
              <a:xfrm>
                <a:off x="5280" y="12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0" name="Rectangle 561"/>
              <p:cNvSpPr>
                <a:spLocks noChangeArrowheads="1"/>
              </p:cNvSpPr>
              <p:nvPr/>
            </p:nvSpPr>
            <p:spPr bwMode="auto">
              <a:xfrm>
                <a:off x="5280" y="1207"/>
                <a:ext cx="7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1" name="Line 562"/>
              <p:cNvSpPr>
                <a:spLocks noChangeShapeType="1"/>
              </p:cNvSpPr>
              <p:nvPr/>
            </p:nvSpPr>
            <p:spPr bwMode="auto">
              <a:xfrm>
                <a:off x="5280" y="12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2" name="Rectangle 563"/>
              <p:cNvSpPr>
                <a:spLocks noChangeArrowheads="1"/>
              </p:cNvSpPr>
              <p:nvPr/>
            </p:nvSpPr>
            <p:spPr bwMode="auto">
              <a:xfrm>
                <a:off x="5280" y="1294"/>
                <a:ext cx="7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3" name="Line 564"/>
              <p:cNvSpPr>
                <a:spLocks noChangeShapeType="1"/>
              </p:cNvSpPr>
              <p:nvPr/>
            </p:nvSpPr>
            <p:spPr bwMode="auto">
              <a:xfrm>
                <a:off x="384" y="1376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4" name="Rectangle 565"/>
              <p:cNvSpPr>
                <a:spLocks noChangeArrowheads="1"/>
              </p:cNvSpPr>
              <p:nvPr/>
            </p:nvSpPr>
            <p:spPr bwMode="auto">
              <a:xfrm>
                <a:off x="384" y="1376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5" name="Line 566"/>
              <p:cNvSpPr>
                <a:spLocks noChangeShapeType="1"/>
              </p:cNvSpPr>
              <p:nvPr/>
            </p:nvSpPr>
            <p:spPr bwMode="auto">
              <a:xfrm>
                <a:off x="384" y="1454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6" name="Rectangle 567"/>
              <p:cNvSpPr>
                <a:spLocks noChangeArrowheads="1"/>
              </p:cNvSpPr>
              <p:nvPr/>
            </p:nvSpPr>
            <p:spPr bwMode="auto">
              <a:xfrm>
                <a:off x="384" y="1454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7" name="Line 568"/>
              <p:cNvSpPr>
                <a:spLocks noChangeShapeType="1"/>
              </p:cNvSpPr>
              <p:nvPr/>
            </p:nvSpPr>
            <p:spPr bwMode="auto">
              <a:xfrm>
                <a:off x="384" y="1532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8" name="Rectangle 569"/>
              <p:cNvSpPr>
                <a:spLocks noChangeArrowheads="1"/>
              </p:cNvSpPr>
              <p:nvPr/>
            </p:nvSpPr>
            <p:spPr bwMode="auto">
              <a:xfrm>
                <a:off x="384" y="1532"/>
                <a:ext cx="4903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9" name="Line 570"/>
              <p:cNvSpPr>
                <a:spLocks noChangeShapeType="1"/>
              </p:cNvSpPr>
              <p:nvPr/>
            </p:nvSpPr>
            <p:spPr bwMode="auto">
              <a:xfrm>
                <a:off x="384" y="1610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0" name="Rectangle 571"/>
              <p:cNvSpPr>
                <a:spLocks noChangeArrowheads="1"/>
              </p:cNvSpPr>
              <p:nvPr/>
            </p:nvSpPr>
            <p:spPr bwMode="auto">
              <a:xfrm>
                <a:off x="384" y="1610"/>
                <a:ext cx="4903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1" name="Line 572"/>
              <p:cNvSpPr>
                <a:spLocks noChangeShapeType="1"/>
              </p:cNvSpPr>
              <p:nvPr/>
            </p:nvSpPr>
            <p:spPr bwMode="auto">
              <a:xfrm>
                <a:off x="384" y="1688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2" name="Rectangle 573"/>
              <p:cNvSpPr>
                <a:spLocks noChangeArrowheads="1"/>
              </p:cNvSpPr>
              <p:nvPr/>
            </p:nvSpPr>
            <p:spPr bwMode="auto">
              <a:xfrm>
                <a:off x="384" y="1688"/>
                <a:ext cx="4903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Line 574"/>
              <p:cNvSpPr>
                <a:spLocks noChangeShapeType="1"/>
              </p:cNvSpPr>
              <p:nvPr/>
            </p:nvSpPr>
            <p:spPr bwMode="auto">
              <a:xfrm>
                <a:off x="384" y="1766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Rectangle 575"/>
              <p:cNvSpPr>
                <a:spLocks noChangeArrowheads="1"/>
              </p:cNvSpPr>
              <p:nvPr/>
            </p:nvSpPr>
            <p:spPr bwMode="auto">
              <a:xfrm>
                <a:off x="384" y="1766"/>
                <a:ext cx="4903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Line 576"/>
              <p:cNvSpPr>
                <a:spLocks noChangeShapeType="1"/>
              </p:cNvSpPr>
              <p:nvPr/>
            </p:nvSpPr>
            <p:spPr bwMode="auto">
              <a:xfrm>
                <a:off x="384" y="1843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Rectangle 577"/>
              <p:cNvSpPr>
                <a:spLocks noChangeArrowheads="1"/>
              </p:cNvSpPr>
              <p:nvPr/>
            </p:nvSpPr>
            <p:spPr bwMode="auto">
              <a:xfrm>
                <a:off x="384" y="1843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Line 578"/>
              <p:cNvSpPr>
                <a:spLocks noChangeShapeType="1"/>
              </p:cNvSpPr>
              <p:nvPr/>
            </p:nvSpPr>
            <p:spPr bwMode="auto">
              <a:xfrm>
                <a:off x="384" y="1921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Rectangle 579"/>
              <p:cNvSpPr>
                <a:spLocks noChangeArrowheads="1"/>
              </p:cNvSpPr>
              <p:nvPr/>
            </p:nvSpPr>
            <p:spPr bwMode="auto">
              <a:xfrm>
                <a:off x="384" y="1921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Line 580"/>
              <p:cNvSpPr>
                <a:spLocks noChangeShapeType="1"/>
              </p:cNvSpPr>
              <p:nvPr/>
            </p:nvSpPr>
            <p:spPr bwMode="auto">
              <a:xfrm>
                <a:off x="384" y="1999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Rectangle 581"/>
              <p:cNvSpPr>
                <a:spLocks noChangeArrowheads="1"/>
              </p:cNvSpPr>
              <p:nvPr/>
            </p:nvSpPr>
            <p:spPr bwMode="auto">
              <a:xfrm>
                <a:off x="384" y="1999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Line 582"/>
              <p:cNvSpPr>
                <a:spLocks noChangeShapeType="1"/>
              </p:cNvSpPr>
              <p:nvPr/>
            </p:nvSpPr>
            <p:spPr bwMode="auto">
              <a:xfrm>
                <a:off x="384" y="2077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Rectangle 583"/>
              <p:cNvSpPr>
                <a:spLocks noChangeArrowheads="1"/>
              </p:cNvSpPr>
              <p:nvPr/>
            </p:nvSpPr>
            <p:spPr bwMode="auto">
              <a:xfrm>
                <a:off x="384" y="2077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Line 584"/>
              <p:cNvSpPr>
                <a:spLocks noChangeShapeType="1"/>
              </p:cNvSpPr>
              <p:nvPr/>
            </p:nvSpPr>
            <p:spPr bwMode="auto">
              <a:xfrm>
                <a:off x="384" y="2155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Rectangle 585"/>
              <p:cNvSpPr>
                <a:spLocks noChangeArrowheads="1"/>
              </p:cNvSpPr>
              <p:nvPr/>
            </p:nvSpPr>
            <p:spPr bwMode="auto">
              <a:xfrm>
                <a:off x="384" y="2155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Line 586"/>
              <p:cNvSpPr>
                <a:spLocks noChangeShapeType="1"/>
              </p:cNvSpPr>
              <p:nvPr/>
            </p:nvSpPr>
            <p:spPr bwMode="auto">
              <a:xfrm>
                <a:off x="384" y="2233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Rectangle 587"/>
              <p:cNvSpPr>
                <a:spLocks noChangeArrowheads="1"/>
              </p:cNvSpPr>
              <p:nvPr/>
            </p:nvSpPr>
            <p:spPr bwMode="auto">
              <a:xfrm>
                <a:off x="384" y="2233"/>
                <a:ext cx="4903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Line 588"/>
              <p:cNvSpPr>
                <a:spLocks noChangeShapeType="1"/>
              </p:cNvSpPr>
              <p:nvPr/>
            </p:nvSpPr>
            <p:spPr bwMode="auto">
              <a:xfrm>
                <a:off x="5280" y="2315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Rectangle 589"/>
              <p:cNvSpPr>
                <a:spLocks noChangeArrowheads="1"/>
              </p:cNvSpPr>
              <p:nvPr/>
            </p:nvSpPr>
            <p:spPr bwMode="auto">
              <a:xfrm>
                <a:off x="5280" y="2315"/>
                <a:ext cx="7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9" name="Line 590"/>
              <p:cNvSpPr>
                <a:spLocks noChangeShapeType="1"/>
              </p:cNvSpPr>
              <p:nvPr/>
            </p:nvSpPr>
            <p:spPr bwMode="auto">
              <a:xfrm>
                <a:off x="5280" y="23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0" name="Rectangle 591"/>
              <p:cNvSpPr>
                <a:spLocks noChangeArrowheads="1"/>
              </p:cNvSpPr>
              <p:nvPr/>
            </p:nvSpPr>
            <p:spPr bwMode="auto">
              <a:xfrm>
                <a:off x="5280" y="2398"/>
                <a:ext cx="7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1" name="Line 592"/>
              <p:cNvSpPr>
                <a:spLocks noChangeShapeType="1"/>
              </p:cNvSpPr>
              <p:nvPr/>
            </p:nvSpPr>
            <p:spPr bwMode="auto">
              <a:xfrm>
                <a:off x="2428" y="2476"/>
                <a:ext cx="2852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2" name="Rectangle 593"/>
              <p:cNvSpPr>
                <a:spLocks noChangeArrowheads="1"/>
              </p:cNvSpPr>
              <p:nvPr/>
            </p:nvSpPr>
            <p:spPr bwMode="auto">
              <a:xfrm>
                <a:off x="2428" y="2476"/>
                <a:ext cx="2859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3" name="Line 594"/>
              <p:cNvSpPr>
                <a:spLocks noChangeShapeType="1"/>
              </p:cNvSpPr>
              <p:nvPr/>
            </p:nvSpPr>
            <p:spPr bwMode="auto">
              <a:xfrm>
                <a:off x="384" y="2554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4" name="Rectangle 595"/>
              <p:cNvSpPr>
                <a:spLocks noChangeArrowheads="1"/>
              </p:cNvSpPr>
              <p:nvPr/>
            </p:nvSpPr>
            <p:spPr bwMode="auto">
              <a:xfrm>
                <a:off x="384" y="2554"/>
                <a:ext cx="4903" cy="4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5" name="Line 596"/>
              <p:cNvSpPr>
                <a:spLocks noChangeShapeType="1"/>
              </p:cNvSpPr>
              <p:nvPr/>
            </p:nvSpPr>
            <p:spPr bwMode="auto">
              <a:xfrm>
                <a:off x="384" y="2631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6" name="Rectangle 597"/>
              <p:cNvSpPr>
                <a:spLocks noChangeArrowheads="1"/>
              </p:cNvSpPr>
              <p:nvPr/>
            </p:nvSpPr>
            <p:spPr bwMode="auto">
              <a:xfrm>
                <a:off x="384" y="2631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7" name="Line 598"/>
              <p:cNvSpPr>
                <a:spLocks noChangeShapeType="1"/>
              </p:cNvSpPr>
              <p:nvPr/>
            </p:nvSpPr>
            <p:spPr bwMode="auto">
              <a:xfrm>
                <a:off x="384" y="2709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8" name="Rectangle 599"/>
              <p:cNvSpPr>
                <a:spLocks noChangeArrowheads="1"/>
              </p:cNvSpPr>
              <p:nvPr/>
            </p:nvSpPr>
            <p:spPr bwMode="auto">
              <a:xfrm>
                <a:off x="384" y="2709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9" name="Line 600"/>
              <p:cNvSpPr>
                <a:spLocks noChangeShapeType="1"/>
              </p:cNvSpPr>
              <p:nvPr/>
            </p:nvSpPr>
            <p:spPr bwMode="auto">
              <a:xfrm>
                <a:off x="384" y="2787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0" name="Rectangle 601"/>
              <p:cNvSpPr>
                <a:spLocks noChangeArrowheads="1"/>
              </p:cNvSpPr>
              <p:nvPr/>
            </p:nvSpPr>
            <p:spPr bwMode="auto">
              <a:xfrm>
                <a:off x="384" y="2787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1" name="Line 602"/>
              <p:cNvSpPr>
                <a:spLocks noChangeShapeType="1"/>
              </p:cNvSpPr>
              <p:nvPr/>
            </p:nvSpPr>
            <p:spPr bwMode="auto">
              <a:xfrm>
                <a:off x="384" y="2865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" name="Rectangle 603"/>
              <p:cNvSpPr>
                <a:spLocks noChangeArrowheads="1"/>
              </p:cNvSpPr>
              <p:nvPr/>
            </p:nvSpPr>
            <p:spPr bwMode="auto">
              <a:xfrm>
                <a:off x="384" y="2865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3" name="Line 604"/>
              <p:cNvSpPr>
                <a:spLocks noChangeShapeType="1"/>
              </p:cNvSpPr>
              <p:nvPr/>
            </p:nvSpPr>
            <p:spPr bwMode="auto">
              <a:xfrm>
                <a:off x="384" y="2943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" name="Rectangle 605"/>
              <p:cNvSpPr>
                <a:spLocks noChangeArrowheads="1"/>
              </p:cNvSpPr>
              <p:nvPr/>
            </p:nvSpPr>
            <p:spPr bwMode="auto">
              <a:xfrm>
                <a:off x="384" y="2943"/>
                <a:ext cx="4903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5" name="Line 606"/>
              <p:cNvSpPr>
                <a:spLocks noChangeShapeType="1"/>
              </p:cNvSpPr>
              <p:nvPr/>
            </p:nvSpPr>
            <p:spPr bwMode="auto">
              <a:xfrm>
                <a:off x="384" y="3021"/>
                <a:ext cx="4896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Rectangle 608"/>
            <p:cNvSpPr>
              <a:spLocks noChangeArrowheads="1"/>
            </p:cNvSpPr>
            <p:nvPr/>
          </p:nvSpPr>
          <p:spPr bwMode="auto">
            <a:xfrm>
              <a:off x="384" y="3021"/>
              <a:ext cx="4903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09"/>
            <p:cNvSpPr>
              <a:spLocks noChangeShapeType="1"/>
            </p:cNvSpPr>
            <p:nvPr/>
          </p:nvSpPr>
          <p:spPr bwMode="auto">
            <a:xfrm>
              <a:off x="384" y="3099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10"/>
            <p:cNvSpPr>
              <a:spLocks noChangeArrowheads="1"/>
            </p:cNvSpPr>
            <p:nvPr/>
          </p:nvSpPr>
          <p:spPr bwMode="auto">
            <a:xfrm>
              <a:off x="384" y="3099"/>
              <a:ext cx="4903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11"/>
            <p:cNvSpPr>
              <a:spLocks noChangeShapeType="1"/>
            </p:cNvSpPr>
            <p:nvPr/>
          </p:nvSpPr>
          <p:spPr bwMode="auto">
            <a:xfrm>
              <a:off x="384" y="3177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612"/>
            <p:cNvSpPr>
              <a:spLocks noChangeArrowheads="1"/>
            </p:cNvSpPr>
            <p:nvPr/>
          </p:nvSpPr>
          <p:spPr bwMode="auto">
            <a:xfrm>
              <a:off x="384" y="3177"/>
              <a:ext cx="4903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13"/>
            <p:cNvSpPr>
              <a:spLocks noChangeShapeType="1"/>
            </p:cNvSpPr>
            <p:nvPr/>
          </p:nvSpPr>
          <p:spPr bwMode="auto">
            <a:xfrm>
              <a:off x="384" y="3255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614"/>
            <p:cNvSpPr>
              <a:spLocks noChangeArrowheads="1"/>
            </p:cNvSpPr>
            <p:nvPr/>
          </p:nvSpPr>
          <p:spPr bwMode="auto">
            <a:xfrm>
              <a:off x="384" y="3255"/>
              <a:ext cx="4903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615"/>
            <p:cNvSpPr>
              <a:spLocks noChangeShapeType="1"/>
            </p:cNvSpPr>
            <p:nvPr/>
          </p:nvSpPr>
          <p:spPr bwMode="auto">
            <a:xfrm>
              <a:off x="384" y="3332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616"/>
            <p:cNvSpPr>
              <a:spLocks noChangeArrowheads="1"/>
            </p:cNvSpPr>
            <p:nvPr/>
          </p:nvSpPr>
          <p:spPr bwMode="auto">
            <a:xfrm>
              <a:off x="384" y="3332"/>
              <a:ext cx="4903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617"/>
            <p:cNvSpPr>
              <a:spLocks noChangeShapeType="1"/>
            </p:cNvSpPr>
            <p:nvPr/>
          </p:nvSpPr>
          <p:spPr bwMode="auto">
            <a:xfrm>
              <a:off x="384" y="3410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618"/>
            <p:cNvSpPr>
              <a:spLocks noChangeArrowheads="1"/>
            </p:cNvSpPr>
            <p:nvPr/>
          </p:nvSpPr>
          <p:spPr bwMode="auto">
            <a:xfrm>
              <a:off x="384" y="3410"/>
              <a:ext cx="4903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619"/>
            <p:cNvSpPr>
              <a:spLocks noChangeShapeType="1"/>
            </p:cNvSpPr>
            <p:nvPr/>
          </p:nvSpPr>
          <p:spPr bwMode="auto">
            <a:xfrm>
              <a:off x="384" y="3488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620"/>
            <p:cNvSpPr>
              <a:spLocks noChangeArrowheads="1"/>
            </p:cNvSpPr>
            <p:nvPr/>
          </p:nvSpPr>
          <p:spPr bwMode="auto">
            <a:xfrm>
              <a:off x="384" y="3488"/>
              <a:ext cx="4903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621"/>
            <p:cNvSpPr>
              <a:spLocks noChangeShapeType="1"/>
            </p:cNvSpPr>
            <p:nvPr/>
          </p:nvSpPr>
          <p:spPr bwMode="auto">
            <a:xfrm>
              <a:off x="384" y="3566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22"/>
            <p:cNvSpPr>
              <a:spLocks noChangeArrowheads="1"/>
            </p:cNvSpPr>
            <p:nvPr/>
          </p:nvSpPr>
          <p:spPr bwMode="auto">
            <a:xfrm>
              <a:off x="384" y="3566"/>
              <a:ext cx="4903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623"/>
            <p:cNvSpPr>
              <a:spLocks noChangeShapeType="1"/>
            </p:cNvSpPr>
            <p:nvPr/>
          </p:nvSpPr>
          <p:spPr bwMode="auto">
            <a:xfrm>
              <a:off x="384" y="3644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624"/>
            <p:cNvSpPr>
              <a:spLocks noChangeArrowheads="1"/>
            </p:cNvSpPr>
            <p:nvPr/>
          </p:nvSpPr>
          <p:spPr bwMode="auto">
            <a:xfrm>
              <a:off x="384" y="3644"/>
              <a:ext cx="4903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625"/>
            <p:cNvSpPr>
              <a:spLocks noChangeShapeType="1"/>
            </p:cNvSpPr>
            <p:nvPr/>
          </p:nvSpPr>
          <p:spPr bwMode="auto">
            <a:xfrm>
              <a:off x="384" y="3722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26"/>
            <p:cNvSpPr>
              <a:spLocks noChangeArrowheads="1"/>
            </p:cNvSpPr>
            <p:nvPr/>
          </p:nvSpPr>
          <p:spPr bwMode="auto">
            <a:xfrm>
              <a:off x="384" y="3722"/>
              <a:ext cx="4903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627"/>
            <p:cNvSpPr>
              <a:spLocks noChangeShapeType="1"/>
            </p:cNvSpPr>
            <p:nvPr/>
          </p:nvSpPr>
          <p:spPr bwMode="auto">
            <a:xfrm>
              <a:off x="384" y="3800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628"/>
            <p:cNvSpPr>
              <a:spLocks noChangeArrowheads="1"/>
            </p:cNvSpPr>
            <p:nvPr/>
          </p:nvSpPr>
          <p:spPr bwMode="auto">
            <a:xfrm>
              <a:off x="384" y="3800"/>
              <a:ext cx="4903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629"/>
            <p:cNvSpPr>
              <a:spLocks noChangeShapeType="1"/>
            </p:cNvSpPr>
            <p:nvPr/>
          </p:nvSpPr>
          <p:spPr bwMode="auto">
            <a:xfrm>
              <a:off x="384" y="3878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630"/>
            <p:cNvSpPr>
              <a:spLocks noChangeArrowheads="1"/>
            </p:cNvSpPr>
            <p:nvPr/>
          </p:nvSpPr>
          <p:spPr bwMode="auto">
            <a:xfrm>
              <a:off x="384" y="3878"/>
              <a:ext cx="4903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631"/>
            <p:cNvSpPr>
              <a:spLocks noChangeShapeType="1"/>
            </p:cNvSpPr>
            <p:nvPr/>
          </p:nvSpPr>
          <p:spPr bwMode="auto">
            <a:xfrm>
              <a:off x="384" y="3956"/>
              <a:ext cx="4896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632"/>
            <p:cNvSpPr>
              <a:spLocks noChangeArrowheads="1"/>
            </p:cNvSpPr>
            <p:nvPr/>
          </p:nvSpPr>
          <p:spPr bwMode="auto">
            <a:xfrm>
              <a:off x="384" y="3956"/>
              <a:ext cx="4903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633"/>
            <p:cNvSpPr>
              <a:spLocks noChangeShapeType="1"/>
            </p:cNvSpPr>
            <p:nvPr/>
          </p:nvSpPr>
          <p:spPr bwMode="auto">
            <a:xfrm>
              <a:off x="5280" y="403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634"/>
            <p:cNvSpPr>
              <a:spLocks noChangeArrowheads="1"/>
            </p:cNvSpPr>
            <p:nvPr/>
          </p:nvSpPr>
          <p:spPr bwMode="auto">
            <a:xfrm>
              <a:off x="5280" y="4038"/>
              <a:ext cx="7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35"/>
            <p:cNvSpPr>
              <a:spLocks noChangeShapeType="1"/>
            </p:cNvSpPr>
            <p:nvPr/>
          </p:nvSpPr>
          <p:spPr bwMode="auto">
            <a:xfrm>
              <a:off x="5280" y="412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636"/>
            <p:cNvSpPr>
              <a:spLocks noChangeArrowheads="1"/>
            </p:cNvSpPr>
            <p:nvPr/>
          </p:nvSpPr>
          <p:spPr bwMode="auto">
            <a:xfrm>
              <a:off x="5280" y="4121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637"/>
            <p:cNvSpPr>
              <a:spLocks noChangeShapeType="1"/>
            </p:cNvSpPr>
            <p:nvPr/>
          </p:nvSpPr>
          <p:spPr bwMode="auto">
            <a:xfrm>
              <a:off x="5280" y="420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638"/>
            <p:cNvSpPr>
              <a:spLocks noChangeArrowheads="1"/>
            </p:cNvSpPr>
            <p:nvPr/>
          </p:nvSpPr>
          <p:spPr bwMode="auto">
            <a:xfrm>
              <a:off x="5280" y="4203"/>
              <a:ext cx="7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639"/>
            <p:cNvSpPr>
              <a:spLocks noChangeShapeType="1"/>
            </p:cNvSpPr>
            <p:nvPr/>
          </p:nvSpPr>
          <p:spPr bwMode="auto">
            <a:xfrm>
              <a:off x="5280" y="428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640"/>
            <p:cNvSpPr>
              <a:spLocks noChangeArrowheads="1"/>
            </p:cNvSpPr>
            <p:nvPr/>
          </p:nvSpPr>
          <p:spPr bwMode="auto">
            <a:xfrm>
              <a:off x="5280" y="4285"/>
              <a:ext cx="7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21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you have additional questions/concerns or would like to discuss outsourcing the financial management of your organization, please contact: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Nicholas A Curran, CPA</a:t>
            </a:r>
          </a:p>
          <a:p>
            <a:pPr marL="0" indent="0">
              <a:buNone/>
            </a:pPr>
            <a:r>
              <a:rPr lang="en-US" dirty="0" smtClean="0"/>
              <a:t>Founder</a:t>
            </a:r>
          </a:p>
          <a:p>
            <a:pPr marL="0" indent="0">
              <a:buNone/>
            </a:pPr>
            <a:r>
              <a:rPr lang="en-US" dirty="0" smtClean="0"/>
              <a:t>Numbers 4 Nonprofits LLC</a:t>
            </a:r>
          </a:p>
          <a:p>
            <a:pPr marL="0" indent="0">
              <a:buNone/>
            </a:pPr>
            <a:r>
              <a:rPr lang="en-US" dirty="0" smtClean="0"/>
              <a:t>608.347.1147</a:t>
            </a:r>
          </a:p>
          <a:p>
            <a:pPr marL="0" indent="0">
              <a:buNone/>
            </a:pPr>
            <a:r>
              <a:rPr lang="en-US" dirty="0" smtClean="0"/>
              <a:t>nick@numbers4nonprofits.com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5" name="Picture 2" descr="M:\Numbers 4 Nonprofits\Admin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501986"/>
            <a:ext cx="20574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0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Audited nonprofits while working at Williams Young from 2000-2003</a:t>
            </a:r>
          </a:p>
          <a:p>
            <a:pPr>
              <a:buFont typeface="Arial" charset="0"/>
              <a:buChar char="•"/>
            </a:pPr>
            <a:r>
              <a:rPr lang="en-US" dirty="0"/>
              <a:t>Self-employed </a:t>
            </a:r>
            <a:r>
              <a:rPr lang="en-US" dirty="0" smtClean="0"/>
              <a:t>since 2004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Nonprofit CFO work began in 2006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During 2014, we will spend 3000 hours with our 24 Dane County nonprofit clients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Our current capacity would allow for 2-4 new clients without adding additional personnel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4 Nonprofits LLC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>Managing Money with Mission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924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2569104"/>
            <a:ext cx="7408333" cy="3450696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Reverses the process of traditional budgeting</a:t>
            </a:r>
            <a:r>
              <a:rPr lang="en-US" dirty="0"/>
              <a:t> </a:t>
            </a:r>
            <a:r>
              <a:rPr lang="en-US" dirty="0" smtClean="0"/>
              <a:t>by starting at $0 and adding items in, rather than using last year’s budget as the baseline</a:t>
            </a:r>
          </a:p>
          <a:p>
            <a:pPr>
              <a:buFont typeface="Arial" charset="0"/>
              <a:buChar char="•"/>
            </a:pPr>
            <a:r>
              <a:rPr lang="en-US" dirty="0"/>
              <a:t>Time for reflection on what is important to fulfilling our </a:t>
            </a:r>
            <a:r>
              <a:rPr lang="en-US" dirty="0" smtClean="0"/>
              <a:t>mission</a:t>
            </a:r>
          </a:p>
          <a:p>
            <a:pPr>
              <a:buFont typeface="Arial" charset="0"/>
              <a:buChar char="•"/>
            </a:pPr>
            <a:r>
              <a:rPr lang="en-US" dirty="0"/>
              <a:t>Uses some historical perspective while asking “What do we want to do this year versus last </a:t>
            </a:r>
            <a:r>
              <a:rPr lang="en-US" dirty="0" smtClean="0"/>
              <a:t>year?”</a:t>
            </a:r>
          </a:p>
          <a:p>
            <a:pPr>
              <a:buFont typeface="Arial" charset="0"/>
              <a:buChar char="•"/>
            </a:pPr>
            <a:r>
              <a:rPr lang="en-US" dirty="0"/>
              <a:t>Requires input from all areas of the </a:t>
            </a:r>
            <a:r>
              <a:rPr lang="en-US" dirty="0" smtClean="0"/>
              <a:t>organization, including finance, programming, development, admin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zero-based budgeting?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3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Grants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Temporarily restricted – funds received in advance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Cost reimbursement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Fundraising events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Timing of funds received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Year-round sponsorships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Tickets/silent auctions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 marL="301943" lvl="1" indent="0">
              <a:buNone/>
            </a:pPr>
            <a:endParaRPr lang="en-US" dirty="0" smtClean="0"/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Unrestricted contributions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Sources – individual, business, government, etc.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How are we going to achieve the stated goal? 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Setting monthly fundraising goals and tracking against them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Program fees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Are they meant to cover all costs?  When were they last reviewed?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Other sources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Interest income on reserves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Distributions from endowments – NOT INCOME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Personnel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What is important to our mission?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What commitments do we have with our current grants? 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What personnel are covered directly by grant funds versus unrestricted funds? 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What raises do we want to provide our staff?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What incentives, if any, do we want to consider throughout the year? 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What are the costs of are current benefits? 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Do we need to consider changes to the benefits we provide?    </a:t>
            </a:r>
            <a:endParaRPr lang="en-US" dirty="0"/>
          </a:p>
          <a:p>
            <a:pPr lvl="2">
              <a:buFont typeface="Arial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Grid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362248"/>
              </p:ext>
            </p:extLst>
          </p:nvPr>
        </p:nvGraphicFramePr>
        <p:xfrm>
          <a:off x="152400" y="2133600"/>
          <a:ext cx="991076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Worksheet" r:id="rId3" imgW="11391995" imgH="4981694" progId="Excel.Sheet.12">
                  <p:embed/>
                </p:oleObj>
              </mc:Choice>
              <mc:Fallback>
                <p:oleObj name="Worksheet" r:id="rId3" imgW="11391995" imgH="49816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133600"/>
                        <a:ext cx="9910763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4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Direct Program Costs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Specific printing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Specific one-time expenses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Use of subcontractors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Fundraising/Event Expenses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Venue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Catering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Prizes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Larger budget items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Occupancy – rent/utilities (or debt payments on purchased facility)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Insurance other than health – using broker to get competitive bid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Printing – can the organization anticipate its entire annual spending and go out to bid?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Contracted services – for audit, technology, finance, program, etc.  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227</TotalTime>
  <Words>1024</Words>
  <Application>Microsoft Office PowerPoint</Application>
  <PresentationFormat>On-screen Show (4:3)</PresentationFormat>
  <Paragraphs>405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Waveform</vt:lpstr>
      <vt:lpstr>Worksheet</vt:lpstr>
      <vt:lpstr>Zero-Based Budgeting</vt:lpstr>
      <vt:lpstr>Numbers 4 Nonprofits LLC Managing Money with Mission</vt:lpstr>
      <vt:lpstr>What is zero-based budgeting?</vt:lpstr>
      <vt:lpstr>Revenues</vt:lpstr>
      <vt:lpstr>Revenues continued</vt:lpstr>
      <vt:lpstr>Expenses</vt:lpstr>
      <vt:lpstr>Personnel Grid</vt:lpstr>
      <vt:lpstr>Expenses continued</vt:lpstr>
      <vt:lpstr>Expenses continued</vt:lpstr>
      <vt:lpstr>Other items to consider when budgeting</vt:lpstr>
      <vt:lpstr>Bring it together then compare to prior years</vt:lpstr>
      <vt:lpstr>And now that it’s done . . .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</dc:creator>
  <cp:lastModifiedBy>Nick  Curran</cp:lastModifiedBy>
  <cp:revision>32</cp:revision>
  <dcterms:created xsi:type="dcterms:W3CDTF">2013-10-23T10:04:23Z</dcterms:created>
  <dcterms:modified xsi:type="dcterms:W3CDTF">2013-10-24T11:30:46Z</dcterms:modified>
</cp:coreProperties>
</file>